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8" r:id="rId1"/>
  </p:sldMasterIdLst>
  <p:notesMasterIdLst>
    <p:notesMasterId r:id="rId15"/>
  </p:notesMasterIdLst>
  <p:sldIdLst>
    <p:sldId id="256" r:id="rId2"/>
    <p:sldId id="271" r:id="rId3"/>
    <p:sldId id="272" r:id="rId4"/>
    <p:sldId id="258" r:id="rId5"/>
    <p:sldId id="259" r:id="rId6"/>
    <p:sldId id="260" r:id="rId7"/>
    <p:sldId id="261" r:id="rId8"/>
    <p:sldId id="262" r:id="rId9"/>
    <p:sldId id="263" r:id="rId10"/>
    <p:sldId id="264" r:id="rId11"/>
    <p:sldId id="265" r:id="rId12"/>
    <p:sldId id="270" r:id="rId13"/>
    <p:sldId id="273" r:id="rId14"/>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5EBD"/>
    <a:srgbClr val="050004"/>
    <a:srgbClr val="0A0009"/>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42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8F8B11-95C5-45CE-83E9-5760D305F84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86C51F8B-28C4-41A7-9998-DA6D44D6B09E}">
      <dgm:prSet/>
      <dgm:spPr/>
      <dgm:t>
        <a:bodyPr/>
        <a:lstStyle/>
        <a:p>
          <a:pPr algn="ctr"/>
          <a:r>
            <a:rPr lang="en-US" b="0" i="0" baseline="0" dirty="0"/>
            <a:t>Through this EDA, key findings related to pricing, popularity, and spatial-temporal trends have been identified, providing a comprehensive understanding of the NYC Airbnb market dynamics.</a:t>
          </a:r>
          <a:endParaRPr lang="en-IN" dirty="0"/>
        </a:p>
      </dgm:t>
    </dgm:pt>
    <dgm:pt modelId="{DC77DA8A-D9C8-4D49-9115-1D1ED78DC40F}" type="parTrans" cxnId="{75E0405F-5DD9-41D1-8C55-1C9AC89A6BC8}">
      <dgm:prSet/>
      <dgm:spPr/>
      <dgm:t>
        <a:bodyPr/>
        <a:lstStyle/>
        <a:p>
          <a:pPr algn="ctr"/>
          <a:endParaRPr lang="en-IN"/>
        </a:p>
      </dgm:t>
    </dgm:pt>
    <dgm:pt modelId="{2161AD64-9A79-4DCA-B923-FBAE848047DC}" type="sibTrans" cxnId="{75E0405F-5DD9-41D1-8C55-1C9AC89A6BC8}">
      <dgm:prSet/>
      <dgm:spPr/>
      <dgm:t>
        <a:bodyPr/>
        <a:lstStyle/>
        <a:p>
          <a:pPr algn="ctr"/>
          <a:endParaRPr lang="en-IN"/>
        </a:p>
      </dgm:t>
    </dgm:pt>
    <dgm:pt modelId="{C6E2AA5C-96C6-4611-8764-41E91F8854E2}" type="pres">
      <dgm:prSet presAssocID="{FB8F8B11-95C5-45CE-83E9-5760D305F849}" presName="linear" presStyleCnt="0">
        <dgm:presLayoutVars>
          <dgm:animLvl val="lvl"/>
          <dgm:resizeHandles val="exact"/>
        </dgm:presLayoutVars>
      </dgm:prSet>
      <dgm:spPr/>
    </dgm:pt>
    <dgm:pt modelId="{B303491B-32D7-4E99-9DFF-AA0A7F7F7DAE}" type="pres">
      <dgm:prSet presAssocID="{86C51F8B-28C4-41A7-9998-DA6D44D6B09E}" presName="parentText" presStyleLbl="node1" presStyleIdx="0" presStyleCnt="1">
        <dgm:presLayoutVars>
          <dgm:chMax val="0"/>
          <dgm:bulletEnabled val="1"/>
        </dgm:presLayoutVars>
      </dgm:prSet>
      <dgm:spPr/>
    </dgm:pt>
  </dgm:ptLst>
  <dgm:cxnLst>
    <dgm:cxn modelId="{33555E0E-2058-425E-80C7-419D9694E226}" type="presOf" srcId="{FB8F8B11-95C5-45CE-83E9-5760D305F849}" destId="{C6E2AA5C-96C6-4611-8764-41E91F8854E2}" srcOrd="0" destOrd="0" presId="urn:microsoft.com/office/officeart/2005/8/layout/vList2"/>
    <dgm:cxn modelId="{75E0405F-5DD9-41D1-8C55-1C9AC89A6BC8}" srcId="{FB8F8B11-95C5-45CE-83E9-5760D305F849}" destId="{86C51F8B-28C4-41A7-9998-DA6D44D6B09E}" srcOrd="0" destOrd="0" parTransId="{DC77DA8A-D9C8-4D49-9115-1D1ED78DC40F}" sibTransId="{2161AD64-9A79-4DCA-B923-FBAE848047DC}"/>
    <dgm:cxn modelId="{60A36E6F-692D-4C1F-BCFA-44812299FCBF}" type="presOf" srcId="{86C51F8B-28C4-41A7-9998-DA6D44D6B09E}" destId="{B303491B-32D7-4E99-9DFF-AA0A7F7F7DAE}" srcOrd="0" destOrd="0" presId="urn:microsoft.com/office/officeart/2005/8/layout/vList2"/>
    <dgm:cxn modelId="{27DAA4F1-222C-4DC1-A723-85BD1EF3458A}" type="presParOf" srcId="{C6E2AA5C-96C6-4611-8764-41E91F8854E2}" destId="{B303491B-32D7-4E99-9DFF-AA0A7F7F7DA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BA5D02-E7C5-4A9A-B7EB-0CE48542956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E24CA190-8273-4F06-AA9E-EE8CAC105688}">
      <dgm:prSet/>
      <dgm:spPr/>
      <dgm:t>
        <a:bodyPr/>
        <a:lstStyle/>
        <a:p>
          <a:pPr algn="ctr"/>
          <a:r>
            <a:rPr lang="en-US" b="0" i="0" baseline="0" dirty="0"/>
            <a:t>Based on the insights derived, recommendations will be provided for hosts and guests, leveraging the key findings to optimize property listings and enhance guest experiences within the NYC Airbnb market.</a:t>
          </a:r>
          <a:endParaRPr lang="en-IN" dirty="0"/>
        </a:p>
      </dgm:t>
    </dgm:pt>
    <dgm:pt modelId="{4206CC6F-2FB1-4287-8EBA-223B4645517F}" type="parTrans" cxnId="{3EC69685-7094-4B35-80A3-8BF83859E82D}">
      <dgm:prSet/>
      <dgm:spPr/>
      <dgm:t>
        <a:bodyPr/>
        <a:lstStyle/>
        <a:p>
          <a:pPr algn="ctr"/>
          <a:endParaRPr lang="en-IN"/>
        </a:p>
      </dgm:t>
    </dgm:pt>
    <dgm:pt modelId="{96537F4E-EE43-4495-933C-7974CA9E1F68}" type="sibTrans" cxnId="{3EC69685-7094-4B35-80A3-8BF83859E82D}">
      <dgm:prSet/>
      <dgm:spPr/>
      <dgm:t>
        <a:bodyPr/>
        <a:lstStyle/>
        <a:p>
          <a:pPr algn="ctr"/>
          <a:endParaRPr lang="en-IN"/>
        </a:p>
      </dgm:t>
    </dgm:pt>
    <dgm:pt modelId="{CC3675C1-64C1-4A4E-A813-7673171547C5}" type="pres">
      <dgm:prSet presAssocID="{C4BA5D02-E7C5-4A9A-B7EB-0CE485429562}" presName="linear" presStyleCnt="0">
        <dgm:presLayoutVars>
          <dgm:animLvl val="lvl"/>
          <dgm:resizeHandles val="exact"/>
        </dgm:presLayoutVars>
      </dgm:prSet>
      <dgm:spPr/>
    </dgm:pt>
    <dgm:pt modelId="{2CFDEC69-9EAA-4161-A16E-A41DC420EFAC}" type="pres">
      <dgm:prSet presAssocID="{E24CA190-8273-4F06-AA9E-EE8CAC105688}" presName="parentText" presStyleLbl="node1" presStyleIdx="0" presStyleCnt="1" custLinFactNeighborX="20306" custLinFactNeighborY="-15543">
        <dgm:presLayoutVars>
          <dgm:chMax val="0"/>
          <dgm:bulletEnabled val="1"/>
        </dgm:presLayoutVars>
      </dgm:prSet>
      <dgm:spPr/>
    </dgm:pt>
  </dgm:ptLst>
  <dgm:cxnLst>
    <dgm:cxn modelId="{BB69EB1A-C960-49CC-97AC-8AC73660FAB2}" type="presOf" srcId="{E24CA190-8273-4F06-AA9E-EE8CAC105688}" destId="{2CFDEC69-9EAA-4161-A16E-A41DC420EFAC}" srcOrd="0" destOrd="0" presId="urn:microsoft.com/office/officeart/2005/8/layout/vList2"/>
    <dgm:cxn modelId="{23B5232A-DD6A-44C4-BAB1-53F659C78F27}" type="presOf" srcId="{C4BA5D02-E7C5-4A9A-B7EB-0CE485429562}" destId="{CC3675C1-64C1-4A4E-A813-7673171547C5}" srcOrd="0" destOrd="0" presId="urn:microsoft.com/office/officeart/2005/8/layout/vList2"/>
    <dgm:cxn modelId="{3EC69685-7094-4B35-80A3-8BF83859E82D}" srcId="{C4BA5D02-E7C5-4A9A-B7EB-0CE485429562}" destId="{E24CA190-8273-4F06-AA9E-EE8CAC105688}" srcOrd="0" destOrd="0" parTransId="{4206CC6F-2FB1-4287-8EBA-223B4645517F}" sibTransId="{96537F4E-EE43-4495-933C-7974CA9E1F68}"/>
    <dgm:cxn modelId="{4226EF0C-5D41-4427-B996-8FCC94CD3AC4}" type="presParOf" srcId="{CC3675C1-64C1-4A4E-A813-7673171547C5}" destId="{2CFDEC69-9EAA-4161-A16E-A41DC420EFAC}"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3491B-32D7-4E99-9DFF-AA0A7F7F7DAE}">
      <dsp:nvSpPr>
        <dsp:cNvPr id="0" name=""/>
        <dsp:cNvSpPr/>
      </dsp:nvSpPr>
      <dsp:spPr>
        <a:xfrm>
          <a:off x="0" y="34200"/>
          <a:ext cx="3372467" cy="198899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dirty="0"/>
            <a:t>Through this EDA, key findings related to pricing, popularity, and spatial-temporal trends have been identified, providing a comprehensive understanding of the NYC Airbnb market dynamics.</a:t>
          </a:r>
          <a:endParaRPr lang="en-IN" sz="1700" kern="1200" dirty="0"/>
        </a:p>
      </dsp:txBody>
      <dsp:txXfrm>
        <a:off x="97095" y="131295"/>
        <a:ext cx="3178277" cy="17948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DEC69-9EAA-4161-A16E-A41DC420EFAC}">
      <dsp:nvSpPr>
        <dsp:cNvPr id="0" name=""/>
        <dsp:cNvSpPr/>
      </dsp:nvSpPr>
      <dsp:spPr>
        <a:xfrm>
          <a:off x="0" y="0"/>
          <a:ext cx="3558927" cy="198899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dirty="0"/>
            <a:t>Based on the insights derived, recommendations will be provided for hosts and guests, leveraging the key findings to optimize property listings and enhance guest experiences within the NYC Airbnb market.</a:t>
          </a:r>
          <a:endParaRPr lang="en-IN" sz="1700" kern="1200" dirty="0"/>
        </a:p>
      </dsp:txBody>
      <dsp:txXfrm>
        <a:off x="97095" y="97095"/>
        <a:ext cx="3364737" cy="17948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287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3304-6F12-F406-EABB-BAA0CC32B268}"/>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7644F7FD-05D6-B521-82EF-79468B944097}"/>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1522082-52E9-F248-72C5-395DEC0CAE90}"/>
              </a:ext>
            </a:extLst>
          </p:cNvPr>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5" name="Footer Placeholder 4">
            <a:extLst>
              <a:ext uri="{FF2B5EF4-FFF2-40B4-BE49-F238E27FC236}">
                <a16:creationId xmlns:a16="http://schemas.microsoft.com/office/drawing/2014/main" id="{F0C24102-F82D-96AA-5350-7B500C28F75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39DE04-68E3-280B-EA1E-40CC70F6815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110981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D302-DA93-E4DC-6F32-BEC80E95E85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05C20F7-45C9-D76F-9E25-91C705E3FA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76A252-6219-92C6-F963-636801745694}"/>
              </a:ext>
            </a:extLst>
          </p:cNvPr>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5" name="Footer Placeholder 4">
            <a:extLst>
              <a:ext uri="{FF2B5EF4-FFF2-40B4-BE49-F238E27FC236}">
                <a16:creationId xmlns:a16="http://schemas.microsoft.com/office/drawing/2014/main" id="{82ECBF25-D46F-5895-F0FA-D1F69A15CA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7BA9353-B0FE-E18A-F016-CE02D1698DC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56480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7266A2-D705-6799-CD41-683E2B4A3486}"/>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A9424AC-D4CE-C9D0-3F4B-FEEA240F77E9}"/>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A6C953-2A7C-A330-55B4-E9DE47A66185}"/>
              </a:ext>
            </a:extLst>
          </p:cNvPr>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5" name="Footer Placeholder 4">
            <a:extLst>
              <a:ext uri="{FF2B5EF4-FFF2-40B4-BE49-F238E27FC236}">
                <a16:creationId xmlns:a16="http://schemas.microsoft.com/office/drawing/2014/main" id="{83006960-160E-7D59-D737-41353EF7B9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92043FD-81EB-F895-A9F4-80E7BF4BAE7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364936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952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CE405-9803-3C9D-81E8-246F01F9D6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BE80A1-2EA8-5C6F-1191-F9A869F057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443E6D-EA6A-5995-4D5E-F87BF0854D7E}"/>
              </a:ext>
            </a:extLst>
          </p:cNvPr>
          <p:cNvSpPr>
            <a:spLocks noGrp="1"/>
          </p:cNvSpPr>
          <p:nvPr>
            <p:ph type="dt" sz="half" idx="10"/>
          </p:nvPr>
        </p:nvSpPr>
        <p:spPr/>
        <p:txBody>
          <a:bodyPr/>
          <a:lstStyle/>
          <a:p>
            <a:fld id="{52647F38-B617-4D2F-AE0A-013F0C4D2C57}" type="datetimeFigureOut">
              <a:rPr lang="en-US" smtClean="0"/>
              <a:t>3/27/2024</a:t>
            </a:fld>
            <a:endParaRPr lang="en-US" dirty="0"/>
          </a:p>
        </p:txBody>
      </p:sp>
      <p:sp>
        <p:nvSpPr>
          <p:cNvPr id="5" name="Footer Placeholder 4">
            <a:extLst>
              <a:ext uri="{FF2B5EF4-FFF2-40B4-BE49-F238E27FC236}">
                <a16:creationId xmlns:a16="http://schemas.microsoft.com/office/drawing/2014/main" id="{6BC95948-F4DB-BA44-A09E-7583D4F9D9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C1861C7-3910-2AFB-D566-6AD759E27E92}"/>
              </a:ext>
            </a:extLst>
          </p:cNvPr>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357866591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1B5C-788C-69DB-C6D4-95486E9B3212}"/>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1CDB0BE-6EB6-894B-9F59-76AF077B606B}"/>
              </a:ext>
            </a:extLst>
          </p:cNvPr>
          <p:cNvSpPr>
            <a:spLocks noGrp="1"/>
          </p:cNvSpPr>
          <p:nvPr>
            <p:ph type="body" idx="1"/>
          </p:nvPr>
        </p:nvSpPr>
        <p:spPr>
          <a:xfrm>
            <a:off x="998220" y="5507356"/>
            <a:ext cx="12618720" cy="1800224"/>
          </a:xfrm>
        </p:spPr>
        <p:txBody>
          <a:bodyPr/>
          <a:lstStyle>
            <a:lvl1pPr marL="0" indent="0">
              <a:buNone/>
              <a:defRPr sz="2880">
                <a:solidFill>
                  <a:schemeClr val="tx1">
                    <a:tint val="82000"/>
                  </a:schemeClr>
                </a:solidFill>
              </a:defRPr>
            </a:lvl1pPr>
            <a:lvl2pPr marL="548640" indent="0">
              <a:buNone/>
              <a:defRPr sz="2400">
                <a:solidFill>
                  <a:schemeClr val="tx1">
                    <a:tint val="82000"/>
                  </a:schemeClr>
                </a:solidFill>
              </a:defRPr>
            </a:lvl2pPr>
            <a:lvl3pPr marL="1097280" indent="0">
              <a:buNone/>
              <a:defRPr sz="2160">
                <a:solidFill>
                  <a:schemeClr val="tx1">
                    <a:tint val="82000"/>
                  </a:schemeClr>
                </a:solidFill>
              </a:defRPr>
            </a:lvl3pPr>
            <a:lvl4pPr marL="1645920" indent="0">
              <a:buNone/>
              <a:defRPr sz="1920">
                <a:solidFill>
                  <a:schemeClr val="tx1">
                    <a:tint val="82000"/>
                  </a:schemeClr>
                </a:solidFill>
              </a:defRPr>
            </a:lvl4pPr>
            <a:lvl5pPr marL="2194560" indent="0">
              <a:buNone/>
              <a:defRPr sz="1920">
                <a:solidFill>
                  <a:schemeClr val="tx1">
                    <a:tint val="82000"/>
                  </a:schemeClr>
                </a:solidFill>
              </a:defRPr>
            </a:lvl5pPr>
            <a:lvl6pPr marL="2743200" indent="0">
              <a:buNone/>
              <a:defRPr sz="1920">
                <a:solidFill>
                  <a:schemeClr val="tx1">
                    <a:tint val="82000"/>
                  </a:schemeClr>
                </a:solidFill>
              </a:defRPr>
            </a:lvl6pPr>
            <a:lvl7pPr marL="3291840" indent="0">
              <a:buNone/>
              <a:defRPr sz="1920">
                <a:solidFill>
                  <a:schemeClr val="tx1">
                    <a:tint val="82000"/>
                  </a:schemeClr>
                </a:solidFill>
              </a:defRPr>
            </a:lvl7pPr>
            <a:lvl8pPr marL="3840480" indent="0">
              <a:buNone/>
              <a:defRPr sz="1920">
                <a:solidFill>
                  <a:schemeClr val="tx1">
                    <a:tint val="82000"/>
                  </a:schemeClr>
                </a:solidFill>
              </a:defRPr>
            </a:lvl8pPr>
            <a:lvl9pPr marL="4389120" indent="0">
              <a:buNone/>
              <a:defRPr sz="192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454530-FF4C-1760-D89E-E10B2C34A875}"/>
              </a:ext>
            </a:extLst>
          </p:cNvPr>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5" name="Footer Placeholder 4">
            <a:extLst>
              <a:ext uri="{FF2B5EF4-FFF2-40B4-BE49-F238E27FC236}">
                <a16:creationId xmlns:a16="http://schemas.microsoft.com/office/drawing/2014/main" id="{A75A16BC-2774-C855-B5A8-736E928B51F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5311C23-188F-40EC-C365-79976B16BA9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66551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3A0E-1B01-F032-A80B-43AF7EADADE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49E647-1CC3-3332-E617-ADB04FC446C0}"/>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77BA440-5333-8682-1518-4406B7CEC803}"/>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DB2CBE6-3DDD-296B-4FA7-AFB0B4C14D0B}"/>
              </a:ext>
            </a:extLst>
          </p:cNvPr>
          <p:cNvSpPr>
            <a:spLocks noGrp="1"/>
          </p:cNvSpPr>
          <p:nvPr>
            <p:ph type="dt" sz="half" idx="10"/>
          </p:nvPr>
        </p:nvSpPr>
        <p:spPr/>
        <p:txBody>
          <a:bodyPr/>
          <a:lstStyle/>
          <a:p>
            <a:fld id="{05BFA754-D5C3-4E66-96A6-867B257F58DC}" type="datetimeFigureOut">
              <a:rPr lang="en-US" smtClean="0"/>
              <a:t>3/27/2024</a:t>
            </a:fld>
            <a:endParaRPr lang="en-US" dirty="0"/>
          </a:p>
        </p:txBody>
      </p:sp>
      <p:sp>
        <p:nvSpPr>
          <p:cNvPr id="6" name="Footer Placeholder 5">
            <a:extLst>
              <a:ext uri="{FF2B5EF4-FFF2-40B4-BE49-F238E27FC236}">
                <a16:creationId xmlns:a16="http://schemas.microsoft.com/office/drawing/2014/main" id="{67DC4A46-29D0-5EF1-9E05-EFA037075C2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68BB59D-06FB-1EC3-F067-F4C72474A275}"/>
              </a:ext>
            </a:extLst>
          </p:cNvPr>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85242552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5B32-2B13-D89A-525C-21E12962B4B5}"/>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16F7BE8-1B5D-847A-EE6D-209ABB928E2B}"/>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2EE2538E-CF99-9274-CB68-42EFB4B88E19}"/>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C228030-ACBF-26B4-7FC6-F332EF3B5ED2}"/>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FD1E406F-F25C-2233-CC51-7FAAFDA8683D}"/>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D79E529-9185-027B-8964-0BFE4DCFE464}"/>
              </a:ext>
            </a:extLst>
          </p:cNvPr>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8" name="Footer Placeholder 7">
            <a:extLst>
              <a:ext uri="{FF2B5EF4-FFF2-40B4-BE49-F238E27FC236}">
                <a16:creationId xmlns:a16="http://schemas.microsoft.com/office/drawing/2014/main" id="{7D987D9B-D55A-2A28-4457-385EAD19471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FDB7048-7BAD-663A-5A99-D67048BA6F9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006604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EEE17-2F41-635B-E5CF-65D8D05EE5F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8CBC96C-25A0-B215-3263-F4F614EF2D37}"/>
              </a:ext>
            </a:extLst>
          </p:cNvPr>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4" name="Footer Placeholder 3">
            <a:extLst>
              <a:ext uri="{FF2B5EF4-FFF2-40B4-BE49-F238E27FC236}">
                <a16:creationId xmlns:a16="http://schemas.microsoft.com/office/drawing/2014/main" id="{2389BBB9-8FE5-3E77-B526-8B9267F794E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836E453-1A93-F163-6644-B31E8809E22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002469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F13960-BA54-6065-99B0-2925E0DE68A4}"/>
              </a:ext>
            </a:extLst>
          </p:cNvPr>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3" name="Footer Placeholder 2">
            <a:extLst>
              <a:ext uri="{FF2B5EF4-FFF2-40B4-BE49-F238E27FC236}">
                <a16:creationId xmlns:a16="http://schemas.microsoft.com/office/drawing/2014/main" id="{45DBA799-7C2E-FAA5-6D95-43F4FC27914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2898616-F780-40FD-C3E2-C961476D1EC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999706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C82A-A6C6-F604-ABFB-B4063387E81D}"/>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D92A3BC-CBC6-55A1-E50A-EB94FDCC19C3}"/>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5489AA1-489A-D48C-8995-2AFE8E91A676}"/>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8EDCA625-EABF-7898-CDE9-0A5F645AFBD8}"/>
              </a:ext>
            </a:extLst>
          </p:cNvPr>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6" name="Footer Placeholder 5">
            <a:extLst>
              <a:ext uri="{FF2B5EF4-FFF2-40B4-BE49-F238E27FC236}">
                <a16:creationId xmlns:a16="http://schemas.microsoft.com/office/drawing/2014/main" id="{37C4D932-BE30-782F-6A03-75FDFD9F844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1329955-4FA0-42BF-0CBD-93F42A74A98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5405034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F6B0A-3995-73B2-C7B3-662A6ED4627B}"/>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14E8357-9D95-5ADF-D7F3-DE1F5B2189AB}"/>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a:extLst>
              <a:ext uri="{FF2B5EF4-FFF2-40B4-BE49-F238E27FC236}">
                <a16:creationId xmlns:a16="http://schemas.microsoft.com/office/drawing/2014/main" id="{254BE1B0-FB56-5675-DF7C-AB7976B33797}"/>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CA647E01-34FC-4799-9D05-33B6A76BB250}"/>
              </a:ext>
            </a:extLst>
          </p:cNvPr>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6" name="Footer Placeholder 5">
            <a:extLst>
              <a:ext uri="{FF2B5EF4-FFF2-40B4-BE49-F238E27FC236}">
                <a16:creationId xmlns:a16="http://schemas.microsoft.com/office/drawing/2014/main" id="{5E7B8D87-6174-6968-9290-A5CA2E3329E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A68C4C4-F2EB-3D3A-D69D-63814761746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4193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FE81AB-5D2F-D665-4AB4-7B49A826B0AA}"/>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F1AFA3-28A6-40CE-8366-E6ADDDE34B3A}"/>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DD54CE-DB52-DE58-6AB8-60590B5155E4}"/>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B61BEF0D-F0BB-DE4B-95CE-6DB70DBA9567}" type="datetimeFigureOut">
              <a:rPr lang="en-US" smtClean="0"/>
              <a:pPr/>
              <a:t>3/27/2024</a:t>
            </a:fld>
            <a:endParaRPr lang="en-US" dirty="0"/>
          </a:p>
        </p:txBody>
      </p:sp>
      <p:sp>
        <p:nvSpPr>
          <p:cNvPr id="5" name="Footer Placeholder 4">
            <a:extLst>
              <a:ext uri="{FF2B5EF4-FFF2-40B4-BE49-F238E27FC236}">
                <a16:creationId xmlns:a16="http://schemas.microsoft.com/office/drawing/2014/main" id="{C8416903-1749-1567-E3E0-F479BC708E59}"/>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7EDAAC18-0232-41AE-E053-82C58D29F748}"/>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7575744"/>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6319599" y="2023586"/>
            <a:ext cx="7912595" cy="2499598"/>
          </a:xfrm>
          <a:prstGeom prst="rect">
            <a:avLst/>
          </a:prstGeom>
          <a:noFill/>
          <a:ln/>
        </p:spPr>
        <p:txBody>
          <a:bodyPr wrap="square" rtlCol="0" anchor="t"/>
          <a:lstStyle/>
          <a:p>
            <a:pPr marL="0" indent="0">
              <a:lnSpc>
                <a:spcPts val="6561"/>
              </a:lnSpc>
              <a:buNone/>
            </a:pPr>
            <a:r>
              <a:rPr lang="en-US" sz="5249" dirty="0">
                <a:solidFill>
                  <a:srgbClr val="B380FF"/>
                </a:solidFill>
                <a:latin typeface="Times New Roman" panose="02020603050405020304" pitchFamily="18" charset="0"/>
                <a:ea typeface="Sora" pitchFamily="34" charset="-122"/>
                <a:cs typeface="Times New Roman" panose="02020603050405020304" pitchFamily="18" charset="0"/>
              </a:rPr>
              <a:t>Exploratory Data Analysis of NYC Airbnb</a:t>
            </a:r>
            <a:endParaRPr lang="en-US" sz="5249" dirty="0">
              <a:latin typeface="Times New Roman" panose="02020603050405020304" pitchFamily="18" charset="0"/>
              <a:cs typeface="Times New Roman" panose="02020603050405020304" pitchFamily="18" charset="0"/>
            </a:endParaRPr>
          </a:p>
        </p:txBody>
      </p:sp>
      <p:sp>
        <p:nvSpPr>
          <p:cNvPr id="6" name="Text 2"/>
          <p:cNvSpPr/>
          <p:nvPr/>
        </p:nvSpPr>
        <p:spPr>
          <a:xfrm>
            <a:off x="6319599" y="3846098"/>
            <a:ext cx="7477601" cy="710803"/>
          </a:xfrm>
          <a:prstGeom prst="rect">
            <a:avLst/>
          </a:prstGeom>
          <a:noFill/>
          <a:ln/>
        </p:spPr>
        <p:txBody>
          <a:bodyPr wrap="square" rtlCol="0" anchor="t"/>
          <a:lstStyle/>
          <a:p>
            <a:pPr marL="0" indent="0">
              <a:lnSpc>
                <a:spcPts val="2799"/>
              </a:lnSpc>
              <a:buNone/>
            </a:pPr>
            <a:r>
              <a:rPr lang="en-US" sz="2000" dirty="0">
                <a:solidFill>
                  <a:srgbClr val="E0D6DE"/>
                </a:solidFill>
                <a:latin typeface="Times New Roman" panose="02020603050405020304" pitchFamily="18" charset="0"/>
                <a:ea typeface="Noto Sans TC" pitchFamily="34" charset="-122"/>
                <a:cs typeface="Times New Roman" panose="02020603050405020304" pitchFamily="18" charset="0"/>
              </a:rPr>
              <a:t>Dive into the diverse Airbnb market in New York City through a comprehensive data analysis.</a:t>
            </a:r>
            <a:endParaRPr lang="en-US" sz="2000" dirty="0">
              <a:latin typeface="Times New Roman" panose="02020603050405020304" pitchFamily="18" charset="0"/>
              <a:cs typeface="Times New Roman" panose="02020603050405020304" pitchFamily="18" charset="0"/>
            </a:endParaRPr>
          </a:p>
        </p:txBody>
      </p:sp>
      <p:sp>
        <p:nvSpPr>
          <p:cNvPr id="9" name="Text 4"/>
          <p:cNvSpPr/>
          <p:nvPr/>
        </p:nvSpPr>
        <p:spPr>
          <a:xfrm>
            <a:off x="6786086" y="5817156"/>
            <a:ext cx="4473297" cy="388858"/>
          </a:xfrm>
          <a:prstGeom prst="rect">
            <a:avLst/>
          </a:prstGeom>
          <a:noFill/>
          <a:ln/>
        </p:spPr>
        <p:txBody>
          <a:bodyPr wrap="none" rtlCol="0" anchor="t"/>
          <a:lstStyle/>
          <a:p>
            <a:pPr marL="0" indent="0" algn="l">
              <a:lnSpc>
                <a:spcPts val="3062"/>
              </a:lnSpc>
              <a:buNone/>
            </a:pPr>
            <a:r>
              <a:rPr lang="en-US" sz="2187" b="1" dirty="0">
                <a:solidFill>
                  <a:srgbClr val="E0D6DE"/>
                </a:solidFill>
                <a:latin typeface="Times New Roman" panose="02020603050405020304" pitchFamily="18" charset="0"/>
                <a:ea typeface="Noto Sans TC" pitchFamily="34" charset="-122"/>
                <a:cs typeface="Times New Roman" panose="02020603050405020304" pitchFamily="18" charset="0"/>
              </a:rPr>
              <a:t>by Yashwanth Reddy Boddireddy</a:t>
            </a:r>
            <a:endParaRPr lang="en-US" sz="2187" dirty="0">
              <a:latin typeface="Times New Roman" panose="02020603050405020304" pitchFamily="18" charset="0"/>
              <a:cs typeface="Times New Roman" panose="02020603050405020304" pitchFamily="18" charset="0"/>
            </a:endParaRPr>
          </a:p>
        </p:txBody>
      </p:sp>
      <p:pic>
        <p:nvPicPr>
          <p:cNvPr id="11" name="Picture Placeholder 2">
            <a:extLst>
              <a:ext uri="{FF2B5EF4-FFF2-40B4-BE49-F238E27FC236}">
                <a16:creationId xmlns:a16="http://schemas.microsoft.com/office/drawing/2014/main" id="{B71558A5-EB51-864B-E812-B2C00C7DFBA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589936"/>
            <a:ext cx="5921393" cy="71824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445167" y="448869"/>
            <a:ext cx="5554980"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Host Impact</a:t>
            </a:r>
            <a:endParaRPr lang="en-US" sz="4374" dirty="0"/>
          </a:p>
        </p:txBody>
      </p:sp>
      <p:pic>
        <p:nvPicPr>
          <p:cNvPr id="5" name="Image 1" descr="preencoded.png"/>
          <p:cNvPicPr>
            <a:picLocks noChangeAspect="1"/>
          </p:cNvPicPr>
          <p:nvPr/>
        </p:nvPicPr>
        <p:blipFill>
          <a:blip r:embed="rId4"/>
          <a:stretch>
            <a:fillRect/>
          </a:stretch>
        </p:blipFill>
        <p:spPr>
          <a:xfrm>
            <a:off x="622146" y="1232607"/>
            <a:ext cx="444341" cy="444341"/>
          </a:xfrm>
          <a:prstGeom prst="rect">
            <a:avLst/>
          </a:prstGeom>
        </p:spPr>
      </p:pic>
      <p:sp>
        <p:nvSpPr>
          <p:cNvPr id="6" name="Text 2"/>
          <p:cNvSpPr/>
          <p:nvPr/>
        </p:nvSpPr>
        <p:spPr>
          <a:xfrm>
            <a:off x="622146" y="1899119"/>
            <a:ext cx="2777490"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Diverse Strategies</a:t>
            </a:r>
            <a:endParaRPr lang="en-US" sz="2187" dirty="0"/>
          </a:p>
        </p:txBody>
      </p:sp>
      <p:sp>
        <p:nvSpPr>
          <p:cNvPr id="7" name="Text 3"/>
          <p:cNvSpPr/>
          <p:nvPr/>
        </p:nvSpPr>
        <p:spPr>
          <a:xfrm>
            <a:off x="622146" y="2379536"/>
            <a:ext cx="3295888" cy="1066205"/>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No clear correlation between listings managed and review frequency.</a:t>
            </a:r>
            <a:endParaRPr lang="en-US" sz="1750" dirty="0"/>
          </a:p>
        </p:txBody>
      </p:sp>
      <p:pic>
        <p:nvPicPr>
          <p:cNvPr id="8" name="Image 2" descr="preencoded.png"/>
          <p:cNvPicPr>
            <a:picLocks noChangeAspect="1"/>
          </p:cNvPicPr>
          <p:nvPr/>
        </p:nvPicPr>
        <p:blipFill>
          <a:blip r:embed="rId5"/>
          <a:stretch>
            <a:fillRect/>
          </a:stretch>
        </p:blipFill>
        <p:spPr>
          <a:xfrm>
            <a:off x="1198376" y="3592338"/>
            <a:ext cx="444341" cy="444341"/>
          </a:xfrm>
          <a:prstGeom prst="rect">
            <a:avLst/>
          </a:prstGeom>
        </p:spPr>
      </p:pic>
      <p:sp>
        <p:nvSpPr>
          <p:cNvPr id="9" name="Text 4"/>
          <p:cNvSpPr/>
          <p:nvPr/>
        </p:nvSpPr>
        <p:spPr>
          <a:xfrm>
            <a:off x="1198376" y="4258850"/>
            <a:ext cx="2777490"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Review Variability</a:t>
            </a:r>
            <a:endParaRPr lang="en-US" sz="2187" dirty="0"/>
          </a:p>
        </p:txBody>
      </p:sp>
      <p:sp>
        <p:nvSpPr>
          <p:cNvPr id="10" name="Text 5"/>
          <p:cNvSpPr/>
          <p:nvPr/>
        </p:nvSpPr>
        <p:spPr>
          <a:xfrm>
            <a:off x="1198376" y="4739267"/>
            <a:ext cx="3296007" cy="710803"/>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Hosts with many listings have both high and low review rates.</a:t>
            </a:r>
            <a:endParaRPr lang="en-US" sz="1750" dirty="0"/>
          </a:p>
        </p:txBody>
      </p:sp>
      <p:pic>
        <p:nvPicPr>
          <p:cNvPr id="11" name="Image 3" descr="preencoded.png"/>
          <p:cNvPicPr>
            <a:picLocks noChangeAspect="1"/>
          </p:cNvPicPr>
          <p:nvPr/>
        </p:nvPicPr>
        <p:blipFill>
          <a:blip r:embed="rId6"/>
          <a:stretch>
            <a:fillRect/>
          </a:stretch>
        </p:blipFill>
        <p:spPr>
          <a:xfrm>
            <a:off x="1981202" y="5834088"/>
            <a:ext cx="444341" cy="444341"/>
          </a:xfrm>
          <a:prstGeom prst="rect">
            <a:avLst/>
          </a:prstGeom>
        </p:spPr>
      </p:pic>
      <p:sp>
        <p:nvSpPr>
          <p:cNvPr id="12" name="Text 6"/>
          <p:cNvSpPr/>
          <p:nvPr/>
        </p:nvSpPr>
        <p:spPr>
          <a:xfrm>
            <a:off x="1981202" y="6500600"/>
            <a:ext cx="2777490"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Quality Matters</a:t>
            </a:r>
            <a:endParaRPr lang="en-US" sz="2187" dirty="0"/>
          </a:p>
        </p:txBody>
      </p:sp>
      <p:sp>
        <p:nvSpPr>
          <p:cNvPr id="13" name="Text 7"/>
          <p:cNvSpPr/>
          <p:nvPr/>
        </p:nvSpPr>
        <p:spPr>
          <a:xfrm>
            <a:off x="1981202" y="6981017"/>
            <a:ext cx="3296007" cy="1066205"/>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Guest experience and listing quality may be more important than scale.</a:t>
            </a:r>
            <a:endParaRPr lang="en-US" sz="1750" dirty="0"/>
          </a:p>
        </p:txBody>
      </p:sp>
      <p:pic>
        <p:nvPicPr>
          <p:cNvPr id="15" name="Picture 14" descr="A graph showing a number of listings&#10;&#10;Description automatically generated">
            <a:extLst>
              <a:ext uri="{FF2B5EF4-FFF2-40B4-BE49-F238E27FC236}">
                <a16:creationId xmlns:a16="http://schemas.microsoft.com/office/drawing/2014/main" id="{E0D0A95E-0C7F-7919-5ACD-DEA6505B45F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867884" y="862106"/>
            <a:ext cx="8051186" cy="61572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1"/>
            <a:ext cx="14630400" cy="3008671"/>
          </a:xfrm>
          <a:prstGeom prst="rect">
            <a:avLst/>
          </a:prstGeom>
        </p:spPr>
      </p:pic>
      <p:sp>
        <p:nvSpPr>
          <p:cNvPr id="5" name="Text 1"/>
          <p:cNvSpPr/>
          <p:nvPr/>
        </p:nvSpPr>
        <p:spPr>
          <a:xfrm>
            <a:off x="2037993" y="3494365"/>
            <a:ext cx="5554980"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Key Insights</a:t>
            </a:r>
            <a:endParaRPr lang="en-US" sz="4374" dirty="0"/>
          </a:p>
        </p:txBody>
      </p:sp>
      <p:pic>
        <p:nvPicPr>
          <p:cNvPr id="6" name="Image 2" descr="preencoded.png"/>
          <p:cNvPicPr>
            <a:picLocks noChangeAspect="1"/>
          </p:cNvPicPr>
          <p:nvPr/>
        </p:nvPicPr>
        <p:blipFill>
          <a:blip r:embed="rId5"/>
          <a:stretch>
            <a:fillRect/>
          </a:stretch>
        </p:blipFill>
        <p:spPr>
          <a:xfrm>
            <a:off x="2037993" y="4521994"/>
            <a:ext cx="3518059" cy="888682"/>
          </a:xfrm>
          <a:prstGeom prst="rect">
            <a:avLst/>
          </a:prstGeom>
        </p:spPr>
      </p:pic>
      <p:sp>
        <p:nvSpPr>
          <p:cNvPr id="7" name="Text 2"/>
          <p:cNvSpPr/>
          <p:nvPr/>
        </p:nvSpPr>
        <p:spPr>
          <a:xfrm>
            <a:off x="2260163" y="5743932"/>
            <a:ext cx="2777490"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Pricing Dynamics</a:t>
            </a:r>
            <a:endParaRPr lang="en-US" sz="2187" dirty="0"/>
          </a:p>
        </p:txBody>
      </p:sp>
      <p:sp>
        <p:nvSpPr>
          <p:cNvPr id="8" name="Text 3"/>
          <p:cNvSpPr/>
          <p:nvPr/>
        </p:nvSpPr>
        <p:spPr>
          <a:xfrm>
            <a:off x="2260163" y="6224349"/>
            <a:ext cx="3073718" cy="710803"/>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Room type and location are key drivers of Airbnb pricing.</a:t>
            </a:r>
            <a:endParaRPr lang="en-US" sz="1750" dirty="0"/>
          </a:p>
        </p:txBody>
      </p:sp>
      <p:pic>
        <p:nvPicPr>
          <p:cNvPr id="9" name="Image 3" descr="preencoded.png"/>
          <p:cNvPicPr>
            <a:picLocks noChangeAspect="1"/>
          </p:cNvPicPr>
          <p:nvPr/>
        </p:nvPicPr>
        <p:blipFill>
          <a:blip r:embed="rId6"/>
          <a:stretch>
            <a:fillRect/>
          </a:stretch>
        </p:blipFill>
        <p:spPr>
          <a:xfrm>
            <a:off x="5556052" y="4521994"/>
            <a:ext cx="3518178" cy="888682"/>
          </a:xfrm>
          <a:prstGeom prst="rect">
            <a:avLst/>
          </a:prstGeom>
        </p:spPr>
      </p:pic>
      <p:sp>
        <p:nvSpPr>
          <p:cNvPr id="10" name="Text 4"/>
          <p:cNvSpPr/>
          <p:nvPr/>
        </p:nvSpPr>
        <p:spPr>
          <a:xfrm>
            <a:off x="5778222" y="5743932"/>
            <a:ext cx="2966799"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Popularity Indicators</a:t>
            </a:r>
            <a:endParaRPr lang="en-US" sz="2187" dirty="0"/>
          </a:p>
        </p:txBody>
      </p:sp>
      <p:sp>
        <p:nvSpPr>
          <p:cNvPr id="11" name="Text 5"/>
          <p:cNvSpPr/>
          <p:nvPr/>
        </p:nvSpPr>
        <p:spPr>
          <a:xfrm>
            <a:off x="5778222" y="6224349"/>
            <a:ext cx="3073837" cy="1066205"/>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Reviews reflect varied demand across room types and neighborhoods.</a:t>
            </a:r>
            <a:endParaRPr lang="en-US" sz="1750" dirty="0"/>
          </a:p>
        </p:txBody>
      </p:sp>
      <p:pic>
        <p:nvPicPr>
          <p:cNvPr id="12" name="Image 4" descr="preencoded.png"/>
          <p:cNvPicPr>
            <a:picLocks noChangeAspect="1"/>
          </p:cNvPicPr>
          <p:nvPr/>
        </p:nvPicPr>
        <p:blipFill>
          <a:blip r:embed="rId7"/>
          <a:stretch>
            <a:fillRect/>
          </a:stretch>
        </p:blipFill>
        <p:spPr>
          <a:xfrm>
            <a:off x="9074229" y="4521994"/>
            <a:ext cx="3518178" cy="888682"/>
          </a:xfrm>
          <a:prstGeom prst="rect">
            <a:avLst/>
          </a:prstGeom>
        </p:spPr>
      </p:pic>
      <p:sp>
        <p:nvSpPr>
          <p:cNvPr id="13" name="Text 6"/>
          <p:cNvSpPr/>
          <p:nvPr/>
        </p:nvSpPr>
        <p:spPr>
          <a:xfrm>
            <a:off x="9296400" y="5743932"/>
            <a:ext cx="2777490"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Host Influence</a:t>
            </a:r>
            <a:endParaRPr lang="en-US" sz="2187" dirty="0"/>
          </a:p>
        </p:txBody>
      </p:sp>
      <p:sp>
        <p:nvSpPr>
          <p:cNvPr id="14" name="Text 7"/>
          <p:cNvSpPr/>
          <p:nvPr/>
        </p:nvSpPr>
        <p:spPr>
          <a:xfrm>
            <a:off x="9296400" y="6224349"/>
            <a:ext cx="3073837" cy="1066205"/>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Number of listings managed does not directly correlate with review frequency.</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AAC28DA-2354-6A03-7E4D-2B650F69A778}"/>
              </a:ext>
            </a:extLst>
          </p:cNvPr>
          <p:cNvPicPr>
            <a:picLocks noChangeAspect="1"/>
          </p:cNvPicPr>
          <p:nvPr/>
        </p:nvPicPr>
        <p:blipFill rotWithShape="1">
          <a:blip r:embed="rId2"/>
          <a:srcRect/>
          <a:stretch/>
        </p:blipFill>
        <p:spPr>
          <a:xfrm>
            <a:off x="0" y="-35712"/>
            <a:ext cx="14630400" cy="8229600"/>
          </a:xfrm>
          <a:prstGeom prst="rect">
            <a:avLst/>
          </a:prstGeom>
        </p:spPr>
      </p:pic>
      <p:sp>
        <p:nvSpPr>
          <p:cNvPr id="3" name="Title 1">
            <a:extLst>
              <a:ext uri="{FF2B5EF4-FFF2-40B4-BE49-F238E27FC236}">
                <a16:creationId xmlns:a16="http://schemas.microsoft.com/office/drawing/2014/main" id="{D4408CAC-616F-5DE1-F683-5D88872FC25C}"/>
              </a:ext>
            </a:extLst>
          </p:cNvPr>
          <p:cNvSpPr txBox="1">
            <a:spLocks/>
          </p:cNvSpPr>
          <p:nvPr/>
        </p:nvSpPr>
        <p:spPr>
          <a:xfrm>
            <a:off x="4531264" y="2012154"/>
            <a:ext cx="4979862" cy="884008"/>
          </a:xfrm>
          <a:prstGeom prst="rect">
            <a:avLst/>
          </a:prstGeom>
        </p:spPr>
        <p:txBody>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lgn="ctr"/>
            <a:r>
              <a:rPr lang="en-IN" sz="6600" dirty="0">
                <a:solidFill>
                  <a:srgbClr val="855EBD"/>
                </a:solidFill>
              </a:rPr>
              <a:t>Conclusion</a:t>
            </a:r>
            <a:endParaRPr lang="en-IN" sz="8800" dirty="0">
              <a:solidFill>
                <a:srgbClr val="855EBD"/>
              </a:solidFill>
            </a:endParaRPr>
          </a:p>
        </p:txBody>
      </p:sp>
      <p:sp>
        <p:nvSpPr>
          <p:cNvPr id="11" name="Text Placeholder 2">
            <a:extLst>
              <a:ext uri="{FF2B5EF4-FFF2-40B4-BE49-F238E27FC236}">
                <a16:creationId xmlns:a16="http://schemas.microsoft.com/office/drawing/2014/main" id="{9CE9A883-5A95-EEED-E4A4-33048B08350C}"/>
              </a:ext>
            </a:extLst>
          </p:cNvPr>
          <p:cNvSpPr txBox="1">
            <a:spLocks/>
          </p:cNvSpPr>
          <p:nvPr/>
        </p:nvSpPr>
        <p:spPr>
          <a:xfrm>
            <a:off x="3527674" y="3413976"/>
            <a:ext cx="2917371" cy="74317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solidFill>
                  <a:schemeClr val="tx1">
                    <a:lumMod val="75000"/>
                    <a:lumOff val="25000"/>
                  </a:schemeClr>
                </a:solidFill>
                <a:latin typeface="+mn-lt"/>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3600" b="1" i="0" u="none" strike="noStrike" kern="1200" cap="none" spc="0" normalizeH="0" baseline="0" noProof="0" dirty="0">
                <a:ln>
                  <a:noFill/>
                </a:ln>
                <a:solidFill>
                  <a:srgbClr val="855EBD"/>
                </a:solidFill>
                <a:effectLst/>
                <a:uLnTx/>
                <a:uFillTx/>
                <a:latin typeface="Calibri" panose="020F0502020204030204"/>
                <a:ea typeface="Roboto" panose="02000000000000000000" pitchFamily="2" charset="0"/>
                <a:cs typeface="Roboto" panose="02000000000000000000" pitchFamily="2" charset="0"/>
              </a:rPr>
              <a:t>Summary</a:t>
            </a:r>
          </a:p>
        </p:txBody>
      </p:sp>
      <p:sp>
        <p:nvSpPr>
          <p:cNvPr id="12" name="Text Placeholder 3">
            <a:extLst>
              <a:ext uri="{FF2B5EF4-FFF2-40B4-BE49-F238E27FC236}">
                <a16:creationId xmlns:a16="http://schemas.microsoft.com/office/drawing/2014/main" id="{C7ADAB3B-3D12-55E4-A46D-9C4DFCD63ED8}"/>
              </a:ext>
            </a:extLst>
          </p:cNvPr>
          <p:cNvSpPr txBox="1">
            <a:spLocks/>
          </p:cNvSpPr>
          <p:nvPr/>
        </p:nvSpPr>
        <p:spPr>
          <a:xfrm>
            <a:off x="7502363" y="3408498"/>
            <a:ext cx="4281598" cy="74317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solidFill>
                  <a:schemeClr val="tx1">
                    <a:lumMod val="75000"/>
                    <a:lumOff val="25000"/>
                  </a:schemeClr>
                </a:solidFill>
                <a:latin typeface="+mn-lt"/>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3600" b="1" i="0" u="none" strike="noStrike" kern="1200" cap="none" spc="0" normalizeH="0" baseline="0" noProof="0" dirty="0">
                <a:ln>
                  <a:noFill/>
                </a:ln>
                <a:solidFill>
                  <a:srgbClr val="855EBD"/>
                </a:solidFill>
                <a:effectLst/>
                <a:uLnTx/>
                <a:uFillTx/>
                <a:latin typeface="Calibri" panose="020F0502020204030204"/>
                <a:ea typeface="Roboto" panose="02000000000000000000" pitchFamily="2" charset="0"/>
                <a:cs typeface="Roboto" panose="02000000000000000000" pitchFamily="2" charset="0"/>
              </a:rPr>
              <a:t>Recommendations</a:t>
            </a:r>
          </a:p>
        </p:txBody>
      </p:sp>
      <p:graphicFrame>
        <p:nvGraphicFramePr>
          <p:cNvPr id="15" name="Diagram 14">
            <a:extLst>
              <a:ext uri="{FF2B5EF4-FFF2-40B4-BE49-F238E27FC236}">
                <a16:creationId xmlns:a16="http://schemas.microsoft.com/office/drawing/2014/main" id="{0E313FB0-5EDD-54B8-280C-5EE59F77791C}"/>
              </a:ext>
            </a:extLst>
          </p:cNvPr>
          <p:cNvGraphicFramePr/>
          <p:nvPr>
            <p:extLst>
              <p:ext uri="{D42A27DB-BD31-4B8C-83A1-F6EECF244321}">
                <p14:modId xmlns:p14="http://schemas.microsoft.com/office/powerpoint/2010/main" val="3514378489"/>
              </p:ext>
            </p:extLst>
          </p:nvPr>
        </p:nvGraphicFramePr>
        <p:xfrm>
          <a:off x="3072578" y="4476135"/>
          <a:ext cx="3372467" cy="2057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Diagram 15">
            <a:extLst>
              <a:ext uri="{FF2B5EF4-FFF2-40B4-BE49-F238E27FC236}">
                <a16:creationId xmlns:a16="http://schemas.microsoft.com/office/drawing/2014/main" id="{1890F314-FB3B-5E78-73DE-B92D3720308C}"/>
              </a:ext>
            </a:extLst>
          </p:cNvPr>
          <p:cNvGraphicFramePr/>
          <p:nvPr>
            <p:extLst>
              <p:ext uri="{D42A27DB-BD31-4B8C-83A1-F6EECF244321}">
                <p14:modId xmlns:p14="http://schemas.microsoft.com/office/powerpoint/2010/main" val="2673241622"/>
              </p:ext>
            </p:extLst>
          </p:nvPr>
        </p:nvGraphicFramePr>
        <p:xfrm>
          <a:off x="7605604" y="4520385"/>
          <a:ext cx="3558927" cy="2057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79036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FA36562-6E80-CE85-B9E1-3B8BA686F6D8}"/>
              </a:ext>
            </a:extLst>
          </p:cNvPr>
          <p:cNvPicPr>
            <a:picLocks noChangeAspect="1"/>
          </p:cNvPicPr>
          <p:nvPr/>
        </p:nvPicPr>
        <p:blipFill rotWithShape="1">
          <a:blip r:embed="rId2"/>
          <a:srcRect/>
          <a:stretch/>
        </p:blipFill>
        <p:spPr>
          <a:xfrm>
            <a:off x="0" y="0"/>
            <a:ext cx="14630400" cy="8229600"/>
          </a:xfrm>
          <a:prstGeom prst="rect">
            <a:avLst/>
          </a:prstGeom>
        </p:spPr>
      </p:pic>
      <p:sp>
        <p:nvSpPr>
          <p:cNvPr id="3" name="Title 1">
            <a:extLst>
              <a:ext uri="{FF2B5EF4-FFF2-40B4-BE49-F238E27FC236}">
                <a16:creationId xmlns:a16="http://schemas.microsoft.com/office/drawing/2014/main" id="{BDB65D54-5B92-E648-F2CA-2100F299ECDC}"/>
              </a:ext>
            </a:extLst>
          </p:cNvPr>
          <p:cNvSpPr txBox="1">
            <a:spLocks/>
          </p:cNvSpPr>
          <p:nvPr/>
        </p:nvSpPr>
        <p:spPr>
          <a:xfrm>
            <a:off x="3259395" y="796698"/>
            <a:ext cx="8700377" cy="1325563"/>
          </a:xfrm>
          <a:prstGeom prst="rect">
            <a:avLst/>
          </a:prstGeom>
        </p:spPr>
        <p:txBody>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lgn="ctr"/>
            <a:r>
              <a:rPr lang="en-IN" sz="4000" dirty="0">
                <a:solidFill>
                  <a:srgbClr val="855EBD"/>
                </a:solidFill>
                <a:effectLst/>
                <a:latin typeface="Times New Roman" panose="02020603050405020304" pitchFamily="18" charset="0"/>
                <a:ea typeface="Times New Roman" panose="02020603050405020304" pitchFamily="18" charset="0"/>
                <a:cs typeface="Times New Roman" panose="02020603050405020304" pitchFamily="18" charset="0"/>
              </a:rPr>
              <a:t>Recommendations or Potential Avenues for Further Analysis</a:t>
            </a:r>
            <a:endParaRPr lang="en-IN" sz="8800" dirty="0">
              <a:solidFill>
                <a:srgbClr val="855EBD"/>
              </a:solidFill>
            </a:endParaRPr>
          </a:p>
        </p:txBody>
      </p:sp>
      <p:pic>
        <p:nvPicPr>
          <p:cNvPr id="4" name="Picture Placeholder 8">
            <a:extLst>
              <a:ext uri="{FF2B5EF4-FFF2-40B4-BE49-F238E27FC236}">
                <a16:creationId xmlns:a16="http://schemas.microsoft.com/office/drawing/2014/main" id="{71C95A9E-C11B-90D0-A8D6-055C3012D0DD}"/>
              </a:ext>
            </a:extLst>
          </p:cNvPr>
          <p:cNvPicPr>
            <a:picLocks noChangeAspect="1"/>
          </p:cNvPicPr>
          <p:nvPr/>
        </p:nvPicPr>
        <p:blipFill>
          <a:blip r:embed="rId3"/>
          <a:srcRect l="28959" r="28959"/>
          <a:stretch>
            <a:fillRect/>
          </a:stretch>
        </p:blipFill>
        <p:spPr>
          <a:xfrm>
            <a:off x="1" y="-1"/>
            <a:ext cx="3259394" cy="8229599"/>
          </a:xfrm>
          <a:prstGeom prst="rect">
            <a:avLst/>
          </a:prstGeom>
        </p:spPr>
      </p:pic>
      <p:sp>
        <p:nvSpPr>
          <p:cNvPr id="7" name="Text Placeholder 5">
            <a:extLst>
              <a:ext uri="{FF2B5EF4-FFF2-40B4-BE49-F238E27FC236}">
                <a16:creationId xmlns:a16="http://schemas.microsoft.com/office/drawing/2014/main" id="{29312155-FDDF-AB35-A55A-EF19056D7C33}"/>
              </a:ext>
            </a:extLst>
          </p:cNvPr>
          <p:cNvSpPr txBox="1">
            <a:spLocks/>
          </p:cNvSpPr>
          <p:nvPr/>
        </p:nvSpPr>
        <p:spPr>
          <a:xfrm>
            <a:off x="3448665" y="2918959"/>
            <a:ext cx="5547851" cy="3620974"/>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gn="l">
              <a:buNone/>
            </a:pPr>
            <a:r>
              <a:rPr lang="en-US" sz="1600" b="1" i="0" dirty="0">
                <a:solidFill>
                  <a:schemeClr val="bg1"/>
                </a:solidFill>
                <a:effectLst/>
                <a:latin typeface="Times New Roman" panose="02020603050405020304" pitchFamily="18" charset="0"/>
                <a:cs typeface="Times New Roman" panose="02020603050405020304" pitchFamily="18" charset="0"/>
              </a:rPr>
              <a:t>For Hosts:</a:t>
            </a:r>
          </a:p>
          <a:p>
            <a:pPr algn="l">
              <a:buFont typeface="Arial" panose="020B0604020202020204" pitchFamily="34" charset="0"/>
              <a:buChar char="•"/>
            </a:pPr>
            <a:r>
              <a:rPr lang="en-US" sz="1600" b="0" i="0" dirty="0">
                <a:solidFill>
                  <a:schemeClr val="bg1"/>
                </a:solidFill>
                <a:effectLst/>
                <a:latin typeface="Times New Roman" panose="02020603050405020304" pitchFamily="18" charset="0"/>
                <a:cs typeface="Times New Roman" panose="02020603050405020304" pitchFamily="18" charset="0"/>
              </a:rPr>
              <a:t>Adopt dynamic pricing to adjust for peak seasons and high-demand neighborhoods.</a:t>
            </a:r>
          </a:p>
          <a:p>
            <a:pPr algn="l">
              <a:buFont typeface="Arial" panose="020B0604020202020204" pitchFamily="34" charset="0"/>
              <a:buChar char="•"/>
            </a:pPr>
            <a:r>
              <a:rPr lang="en-US" sz="1600" b="0" i="0" dirty="0">
                <a:solidFill>
                  <a:schemeClr val="bg1"/>
                </a:solidFill>
                <a:effectLst/>
                <a:latin typeface="Times New Roman" panose="02020603050405020304" pitchFamily="18" charset="0"/>
                <a:cs typeface="Times New Roman" panose="02020603050405020304" pitchFamily="18" charset="0"/>
              </a:rPr>
              <a:t>Enhance listing quality (photos, amenities) to improve guest attraction and satisfaction.</a:t>
            </a:r>
          </a:p>
          <a:p>
            <a:pPr algn="l">
              <a:buFont typeface="Arial" panose="020B0604020202020204" pitchFamily="34" charset="0"/>
              <a:buChar char="•"/>
            </a:pPr>
            <a:r>
              <a:rPr lang="en-US" sz="1600" b="0" i="0" dirty="0">
                <a:solidFill>
                  <a:schemeClr val="bg1"/>
                </a:solidFill>
                <a:effectLst/>
                <a:latin typeface="Times New Roman" panose="02020603050405020304" pitchFamily="18" charset="0"/>
                <a:cs typeface="Times New Roman" panose="02020603050405020304" pitchFamily="18" charset="0"/>
              </a:rPr>
              <a:t>Encourage guest reviews to boost listing visibility and appeal.</a:t>
            </a:r>
          </a:p>
          <a:p>
            <a:pPr marL="0" indent="0" algn="l">
              <a:buNone/>
            </a:pPr>
            <a:r>
              <a:rPr lang="en-US" sz="1600" b="1" i="0" dirty="0">
                <a:solidFill>
                  <a:schemeClr val="bg1"/>
                </a:solidFill>
                <a:effectLst/>
                <a:latin typeface="Times New Roman" panose="02020603050405020304" pitchFamily="18" charset="0"/>
                <a:cs typeface="Times New Roman" panose="02020603050405020304" pitchFamily="18" charset="0"/>
              </a:rPr>
              <a:t>For Guests:</a:t>
            </a:r>
          </a:p>
          <a:p>
            <a:pPr algn="l">
              <a:buFont typeface="Arial" panose="020B0604020202020204" pitchFamily="34" charset="0"/>
              <a:buChar char="•"/>
            </a:pPr>
            <a:r>
              <a:rPr lang="en-US" sz="1600" b="0" i="0" dirty="0">
                <a:solidFill>
                  <a:schemeClr val="bg1"/>
                </a:solidFill>
                <a:effectLst/>
                <a:latin typeface="Times New Roman" panose="02020603050405020304" pitchFamily="18" charset="0"/>
                <a:cs typeface="Times New Roman" panose="02020603050405020304" pitchFamily="18" charset="0"/>
              </a:rPr>
              <a:t>Book during off-peak times for better deals, especially in high-demand areas.</a:t>
            </a:r>
          </a:p>
          <a:p>
            <a:pPr algn="l">
              <a:buFont typeface="Arial" panose="020B0604020202020204" pitchFamily="34" charset="0"/>
              <a:buChar char="•"/>
            </a:pPr>
            <a:r>
              <a:rPr lang="en-US" sz="1600" b="0" i="0" dirty="0">
                <a:solidFill>
                  <a:schemeClr val="bg1"/>
                </a:solidFill>
                <a:effectLst/>
                <a:latin typeface="Times New Roman" panose="02020603050405020304" pitchFamily="18" charset="0"/>
                <a:cs typeface="Times New Roman" panose="02020603050405020304" pitchFamily="18" charset="0"/>
              </a:rPr>
              <a:t>Consider emerging neighborhoods for competitive pricing with good accessibility.</a:t>
            </a:r>
          </a:p>
          <a:p>
            <a:pPr marL="0" indent="0" algn="l">
              <a:buNone/>
            </a:pPr>
            <a:r>
              <a:rPr lang="en-US" sz="1600" b="1" i="0" dirty="0">
                <a:solidFill>
                  <a:schemeClr val="bg1"/>
                </a:solidFill>
                <a:effectLst/>
                <a:latin typeface="Times New Roman" panose="02020603050405020304" pitchFamily="18" charset="0"/>
                <a:cs typeface="Times New Roman" panose="02020603050405020304" pitchFamily="18" charset="0"/>
              </a:rPr>
              <a:t>For Policymakers:</a:t>
            </a:r>
          </a:p>
          <a:p>
            <a:pPr algn="l">
              <a:buFont typeface="Arial" panose="020B0604020202020204" pitchFamily="34" charset="0"/>
              <a:buChar char="•"/>
            </a:pPr>
            <a:r>
              <a:rPr lang="en-US" sz="1600" b="0" i="0" dirty="0">
                <a:solidFill>
                  <a:schemeClr val="bg1"/>
                </a:solidFill>
                <a:effectLst/>
                <a:latin typeface="Times New Roman" panose="02020603050405020304" pitchFamily="18" charset="0"/>
                <a:cs typeface="Times New Roman" panose="02020603050405020304" pitchFamily="18" charset="0"/>
              </a:rPr>
              <a:t>Study the impact of short-term rental regulations to balance community and economic interests.</a:t>
            </a:r>
          </a:p>
          <a:p>
            <a:pPr algn="l">
              <a:buFont typeface="Arial" panose="020B0604020202020204" pitchFamily="34" charset="0"/>
              <a:buChar char="•"/>
            </a:pPr>
            <a:r>
              <a:rPr lang="en-US" sz="1600" b="0" i="0" dirty="0">
                <a:solidFill>
                  <a:schemeClr val="bg1"/>
                </a:solidFill>
                <a:effectLst/>
                <a:latin typeface="Times New Roman" panose="02020603050405020304" pitchFamily="18" charset="0"/>
                <a:cs typeface="Times New Roman" panose="02020603050405020304" pitchFamily="18" charset="0"/>
              </a:rPr>
              <a:t>Promote data sharing between platforms and city authorities for informed policymaking.</a:t>
            </a:r>
          </a:p>
        </p:txBody>
      </p:sp>
      <p:sp>
        <p:nvSpPr>
          <p:cNvPr id="9" name="Text Placeholder 7">
            <a:extLst>
              <a:ext uri="{FF2B5EF4-FFF2-40B4-BE49-F238E27FC236}">
                <a16:creationId xmlns:a16="http://schemas.microsoft.com/office/drawing/2014/main" id="{217670AA-9CA8-DE0C-DDF3-AE8B0186502F}"/>
              </a:ext>
            </a:extLst>
          </p:cNvPr>
          <p:cNvSpPr txBox="1">
            <a:spLocks/>
          </p:cNvSpPr>
          <p:nvPr/>
        </p:nvSpPr>
        <p:spPr>
          <a:xfrm>
            <a:off x="3448665" y="2207301"/>
            <a:ext cx="3866535" cy="743178"/>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None/>
            </a:pPr>
            <a:r>
              <a:rPr lang="en-IN" sz="3200" dirty="0">
                <a:solidFill>
                  <a:srgbClr val="855EBD"/>
                </a:solidFill>
                <a:effectLst/>
                <a:latin typeface="Times New Roman" panose="02020603050405020304" pitchFamily="18" charset="0"/>
                <a:ea typeface="Times New Roman" panose="02020603050405020304" pitchFamily="18" charset="0"/>
                <a:cs typeface="Times New Roman" panose="02020603050405020304" pitchFamily="18" charset="0"/>
              </a:rPr>
              <a:t>Recommendations</a:t>
            </a:r>
            <a:endParaRPr lang="en-IN" dirty="0">
              <a:solidFill>
                <a:srgbClr val="855EBD"/>
              </a:solidFill>
            </a:endParaRPr>
          </a:p>
        </p:txBody>
      </p:sp>
      <p:sp>
        <p:nvSpPr>
          <p:cNvPr id="13" name="TextBox 12">
            <a:extLst>
              <a:ext uri="{FF2B5EF4-FFF2-40B4-BE49-F238E27FC236}">
                <a16:creationId xmlns:a16="http://schemas.microsoft.com/office/drawing/2014/main" id="{0B118447-36FD-9D1C-576A-9CC11391881A}"/>
              </a:ext>
            </a:extLst>
          </p:cNvPr>
          <p:cNvSpPr txBox="1"/>
          <p:nvPr/>
        </p:nvSpPr>
        <p:spPr>
          <a:xfrm>
            <a:off x="8996516" y="1851472"/>
            <a:ext cx="5547851" cy="1077218"/>
          </a:xfrm>
          <a:prstGeom prst="rect">
            <a:avLst/>
          </a:prstGeom>
          <a:noFill/>
        </p:spPr>
        <p:txBody>
          <a:bodyPr wrap="square">
            <a:spAutoFit/>
          </a:bodyPr>
          <a:lstStyle/>
          <a:p>
            <a:r>
              <a:rPr lang="en-IN" sz="3200" dirty="0">
                <a:solidFill>
                  <a:srgbClr val="855EBD"/>
                </a:solidFill>
                <a:effectLst/>
                <a:latin typeface="Times New Roman" panose="02020603050405020304" pitchFamily="18" charset="0"/>
                <a:ea typeface="Times New Roman" panose="02020603050405020304" pitchFamily="18" charset="0"/>
                <a:cs typeface="Times New Roman" panose="02020603050405020304" pitchFamily="18" charset="0"/>
              </a:rPr>
              <a:t>Potential Avenues for Further Analysis</a:t>
            </a:r>
            <a:endParaRPr lang="en-IN" sz="3200" dirty="0"/>
          </a:p>
        </p:txBody>
      </p:sp>
      <p:sp>
        <p:nvSpPr>
          <p:cNvPr id="14" name="TextBox 13">
            <a:extLst>
              <a:ext uri="{FF2B5EF4-FFF2-40B4-BE49-F238E27FC236}">
                <a16:creationId xmlns:a16="http://schemas.microsoft.com/office/drawing/2014/main" id="{4FACC440-32AB-0AD3-2479-D1A0C02B1B74}"/>
              </a:ext>
            </a:extLst>
          </p:cNvPr>
          <p:cNvSpPr txBox="1"/>
          <p:nvPr/>
        </p:nvSpPr>
        <p:spPr>
          <a:xfrm>
            <a:off x="8996516" y="2912720"/>
            <a:ext cx="5590868" cy="5509200"/>
          </a:xfrm>
          <a:prstGeom prst="rect">
            <a:avLst/>
          </a:prstGeom>
          <a:noFill/>
        </p:spPr>
        <p:txBody>
          <a:bodyPr wrap="square" rtlCol="0">
            <a:spAutoFit/>
          </a:bodyPr>
          <a:lstStyle/>
          <a:p>
            <a:pPr algn="l"/>
            <a:r>
              <a:rPr lang="en-US" sz="1600" b="1" i="0" dirty="0">
                <a:solidFill>
                  <a:schemeClr val="bg1"/>
                </a:solidFill>
                <a:effectLst/>
                <a:latin typeface="Times New Roman" panose="02020603050405020304" pitchFamily="18" charset="0"/>
                <a:cs typeface="Times New Roman" panose="02020603050405020304" pitchFamily="18" charset="0"/>
              </a:rPr>
              <a:t>Regulatory Impact Over Time:</a:t>
            </a:r>
            <a:r>
              <a:rPr lang="en-US" sz="1600" b="0" i="0" dirty="0">
                <a:solidFill>
                  <a:schemeClr val="bg1"/>
                </a:solidFill>
                <a:effectLst/>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US" sz="1600" b="0" i="0" dirty="0">
                <a:solidFill>
                  <a:schemeClr val="bg1"/>
                </a:solidFill>
                <a:effectLst/>
                <a:latin typeface="Times New Roman" panose="02020603050405020304" pitchFamily="18" charset="0"/>
                <a:cs typeface="Times New Roman" panose="02020603050405020304" pitchFamily="18" charset="0"/>
              </a:rPr>
              <a:t>Examine the longitudinal effects of policy changes on the Airbnb market.</a:t>
            </a:r>
          </a:p>
          <a:p>
            <a:pPr algn="l"/>
            <a:r>
              <a:rPr lang="en-US" sz="1600" b="1" i="0" dirty="0">
                <a:solidFill>
                  <a:schemeClr val="bg1"/>
                </a:solidFill>
                <a:effectLst/>
                <a:latin typeface="Times New Roman" panose="02020603050405020304" pitchFamily="18" charset="0"/>
                <a:cs typeface="Times New Roman" panose="02020603050405020304" pitchFamily="18" charset="0"/>
              </a:rPr>
              <a:t>External Factors:</a:t>
            </a:r>
            <a:r>
              <a:rPr lang="en-US" sz="1600" b="0" i="0" dirty="0">
                <a:solidFill>
                  <a:schemeClr val="bg1"/>
                </a:solidFill>
                <a:effectLst/>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US" sz="1600" b="0" i="0" dirty="0">
                <a:solidFill>
                  <a:schemeClr val="bg1"/>
                </a:solidFill>
                <a:effectLst/>
                <a:latin typeface="Times New Roman" panose="02020603050405020304" pitchFamily="18" charset="0"/>
                <a:cs typeface="Times New Roman" panose="02020603050405020304" pitchFamily="18" charset="0"/>
              </a:rPr>
              <a:t>Investigate the influence of events, economic shifts, or pandemics on market dynamics.</a:t>
            </a:r>
          </a:p>
          <a:p>
            <a:pPr algn="l"/>
            <a:r>
              <a:rPr lang="en-US" sz="1600" b="1" i="0" dirty="0">
                <a:solidFill>
                  <a:schemeClr val="bg1"/>
                </a:solidFill>
                <a:effectLst/>
                <a:latin typeface="Times New Roman" panose="02020603050405020304" pitchFamily="18" charset="0"/>
                <a:cs typeface="Times New Roman" panose="02020603050405020304" pitchFamily="18" charset="0"/>
              </a:rPr>
              <a:t>Comparative City Analysis:</a:t>
            </a:r>
            <a:r>
              <a:rPr lang="en-US" sz="1600" b="0" i="0" dirty="0">
                <a:solidFill>
                  <a:schemeClr val="bg1"/>
                </a:solidFill>
                <a:effectLst/>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US" sz="1600" b="0" i="0" dirty="0">
                <a:solidFill>
                  <a:schemeClr val="bg1"/>
                </a:solidFill>
                <a:effectLst/>
                <a:latin typeface="Times New Roman" panose="02020603050405020304" pitchFamily="18" charset="0"/>
                <a:cs typeface="Times New Roman" panose="02020603050405020304" pitchFamily="18" charset="0"/>
              </a:rPr>
              <a:t>Contrast Airbnb market trends between NYC and other cities to identify unique or common patterns.</a:t>
            </a:r>
          </a:p>
          <a:p>
            <a:pPr algn="l"/>
            <a:r>
              <a:rPr lang="en-US" sz="1600" b="1" i="0" dirty="0">
                <a:solidFill>
                  <a:schemeClr val="bg1"/>
                </a:solidFill>
                <a:effectLst/>
                <a:latin typeface="Times New Roman" panose="02020603050405020304" pitchFamily="18" charset="0"/>
                <a:cs typeface="Times New Roman" panose="02020603050405020304" pitchFamily="18" charset="0"/>
              </a:rPr>
              <a:t>Neighborhood Trends:</a:t>
            </a:r>
            <a:r>
              <a:rPr lang="en-US" sz="1600" b="0" i="0" dirty="0">
                <a:solidFill>
                  <a:schemeClr val="bg1"/>
                </a:solidFill>
                <a:effectLst/>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US" sz="1600" b="0" i="0" dirty="0">
                <a:solidFill>
                  <a:schemeClr val="bg1"/>
                </a:solidFill>
                <a:effectLst/>
                <a:latin typeface="Times New Roman" panose="02020603050405020304" pitchFamily="18" charset="0"/>
                <a:cs typeface="Times New Roman" panose="02020603050405020304" pitchFamily="18" charset="0"/>
              </a:rPr>
              <a:t>Conduct detailed analysis of neighborhood-level data to uncover local market insights.</a:t>
            </a:r>
          </a:p>
          <a:p>
            <a:pPr algn="l"/>
            <a:r>
              <a:rPr lang="en-US" sz="1600" b="1" i="0" dirty="0">
                <a:solidFill>
                  <a:schemeClr val="bg1"/>
                </a:solidFill>
                <a:effectLst/>
                <a:latin typeface="Times New Roman" panose="02020603050405020304" pitchFamily="18" charset="0"/>
                <a:cs typeface="Times New Roman" panose="02020603050405020304" pitchFamily="18" charset="0"/>
              </a:rPr>
              <a:t>Predictive Market Trends:</a:t>
            </a:r>
            <a:endParaRPr lang="en-US" sz="1600" b="0" i="0" dirty="0">
              <a:solidFill>
                <a:schemeClr val="bg1"/>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600" b="0" i="0" dirty="0">
                <a:solidFill>
                  <a:schemeClr val="bg1"/>
                </a:solidFill>
                <a:effectLst/>
                <a:latin typeface="Times New Roman" panose="02020603050405020304" pitchFamily="18" charset="0"/>
                <a:cs typeface="Times New Roman" panose="02020603050405020304" pitchFamily="18" charset="0"/>
              </a:rPr>
              <a:t>Utilize predictive modeling to forecast future pricing, demand, and listing availability trends.</a:t>
            </a:r>
          </a:p>
          <a:p>
            <a:pPr algn="l"/>
            <a:r>
              <a:rPr lang="en-US" sz="1600" b="1" i="0" dirty="0">
                <a:solidFill>
                  <a:schemeClr val="bg1"/>
                </a:solidFill>
                <a:effectLst/>
                <a:latin typeface="Times New Roman" panose="02020603050405020304" pitchFamily="18" charset="0"/>
                <a:cs typeface="Times New Roman" panose="02020603050405020304" pitchFamily="18" charset="0"/>
              </a:rPr>
              <a:t>Socioeconomic Effects:</a:t>
            </a:r>
            <a:r>
              <a:rPr lang="en-US" sz="1600" b="0" i="0" dirty="0">
                <a:solidFill>
                  <a:schemeClr val="bg1"/>
                </a:solidFill>
                <a:effectLst/>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US" sz="1600" b="0" i="0" dirty="0">
                <a:solidFill>
                  <a:schemeClr val="bg1"/>
                </a:solidFill>
                <a:effectLst/>
                <a:latin typeface="Times New Roman" panose="02020603050405020304" pitchFamily="18" charset="0"/>
                <a:cs typeface="Times New Roman" panose="02020603050405020304" pitchFamily="18" charset="0"/>
              </a:rPr>
              <a:t>Analyze the broader socioeconomic impacts of Airbnb on communities and housing markets.</a:t>
            </a:r>
          </a:p>
          <a:p>
            <a:pPr algn="l"/>
            <a:r>
              <a:rPr lang="en-US" sz="1600" b="1" i="0" dirty="0">
                <a:solidFill>
                  <a:schemeClr val="bg1"/>
                </a:solidFill>
                <a:effectLst/>
                <a:latin typeface="Times New Roman" panose="02020603050405020304" pitchFamily="18" charset="0"/>
                <a:cs typeface="Times New Roman" panose="02020603050405020304" pitchFamily="18" charset="0"/>
              </a:rPr>
              <a:t>Host Economic Impact:</a:t>
            </a:r>
            <a:r>
              <a:rPr lang="en-US" sz="1600" b="0" i="0" dirty="0">
                <a:solidFill>
                  <a:schemeClr val="bg1"/>
                </a:solidFill>
                <a:effectLst/>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US" sz="1600" b="0" i="0" dirty="0">
                <a:solidFill>
                  <a:schemeClr val="bg1"/>
                </a:solidFill>
                <a:effectLst/>
                <a:latin typeface="Times New Roman" panose="02020603050405020304" pitchFamily="18" charset="0"/>
                <a:cs typeface="Times New Roman" panose="02020603050405020304" pitchFamily="18" charset="0"/>
              </a:rPr>
              <a:t>Assess the financial importance of Airbnb income for hosts and explore support mechanisms during downturns.</a:t>
            </a:r>
          </a:p>
          <a:p>
            <a:endParaRPr lang="en-I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2637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9A8DD1D-BECA-B5F3-97BA-7015E6A33721}"/>
              </a:ext>
            </a:extLst>
          </p:cNvPr>
          <p:cNvPicPr>
            <a:picLocks noChangeAspect="1"/>
          </p:cNvPicPr>
          <p:nvPr/>
        </p:nvPicPr>
        <p:blipFill>
          <a:blip r:embed="rId2"/>
          <a:stretch>
            <a:fillRect/>
          </a:stretch>
        </p:blipFill>
        <p:spPr>
          <a:xfrm>
            <a:off x="0" y="0"/>
            <a:ext cx="14630400" cy="8229600"/>
          </a:xfrm>
          <a:prstGeom prst="rect">
            <a:avLst/>
          </a:prstGeom>
        </p:spPr>
      </p:pic>
      <p:sp>
        <p:nvSpPr>
          <p:cNvPr id="4" name="Title 1">
            <a:extLst>
              <a:ext uri="{FF2B5EF4-FFF2-40B4-BE49-F238E27FC236}">
                <a16:creationId xmlns:a16="http://schemas.microsoft.com/office/drawing/2014/main" id="{64C0B1BC-E7E8-14BD-82CF-B257D4CB8B89}"/>
              </a:ext>
            </a:extLst>
          </p:cNvPr>
          <p:cNvSpPr txBox="1">
            <a:spLocks/>
          </p:cNvSpPr>
          <p:nvPr/>
        </p:nvSpPr>
        <p:spPr>
          <a:xfrm>
            <a:off x="5399314" y="956038"/>
            <a:ext cx="8225245" cy="891814"/>
          </a:xfrm>
          <a:prstGeom prst="rect">
            <a:avLst/>
          </a:prstGeom>
        </p:spPr>
        <p:txBody>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r>
              <a:rPr lang="en-IN" dirty="0">
                <a:solidFill>
                  <a:srgbClr val="855EBD"/>
                </a:solidFill>
                <a:latin typeface="Times New Roman" panose="02020603050405020304" pitchFamily="18" charset="0"/>
                <a:cs typeface="Times New Roman" panose="02020603050405020304" pitchFamily="18" charset="0"/>
              </a:rPr>
              <a:t>Introduction</a:t>
            </a:r>
          </a:p>
        </p:txBody>
      </p:sp>
      <p:sp>
        <p:nvSpPr>
          <p:cNvPr id="5" name="Text Placeholder 7">
            <a:extLst>
              <a:ext uri="{FF2B5EF4-FFF2-40B4-BE49-F238E27FC236}">
                <a16:creationId xmlns:a16="http://schemas.microsoft.com/office/drawing/2014/main" id="{9DE4E8BA-D447-31A2-13DE-4BF90E4FE5FC}"/>
              </a:ext>
            </a:extLst>
          </p:cNvPr>
          <p:cNvSpPr txBox="1">
            <a:spLocks/>
          </p:cNvSpPr>
          <p:nvPr/>
        </p:nvSpPr>
        <p:spPr>
          <a:xfrm>
            <a:off x="5394961" y="3211508"/>
            <a:ext cx="3500845" cy="891814"/>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None/>
            </a:pPr>
            <a:r>
              <a:rPr lang="en-IN" sz="3200" dirty="0">
                <a:solidFill>
                  <a:srgbClr val="855EBD"/>
                </a:solidFill>
                <a:latin typeface="Times New Roman" panose="02020603050405020304" pitchFamily="18" charset="0"/>
                <a:cs typeface="Times New Roman" panose="02020603050405020304" pitchFamily="18" charset="0"/>
              </a:rPr>
              <a:t>Dataset Overview</a:t>
            </a:r>
          </a:p>
        </p:txBody>
      </p:sp>
      <p:sp>
        <p:nvSpPr>
          <p:cNvPr id="6" name="Text Placeholder 5">
            <a:extLst>
              <a:ext uri="{FF2B5EF4-FFF2-40B4-BE49-F238E27FC236}">
                <a16:creationId xmlns:a16="http://schemas.microsoft.com/office/drawing/2014/main" id="{1A8D38EA-400D-37DD-A37B-DBE821AE9C36}"/>
              </a:ext>
            </a:extLst>
          </p:cNvPr>
          <p:cNvSpPr txBox="1">
            <a:spLocks/>
          </p:cNvSpPr>
          <p:nvPr/>
        </p:nvSpPr>
        <p:spPr>
          <a:xfrm>
            <a:off x="5394961" y="4126279"/>
            <a:ext cx="3500845" cy="301115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gn="just">
              <a:buNone/>
            </a:pPr>
            <a:r>
              <a:rPr lang="en-US" sz="2000" dirty="0">
                <a:solidFill>
                  <a:schemeClr val="bg1"/>
                </a:solidFill>
                <a:latin typeface="Times New Roman" panose="02020603050405020304" pitchFamily="18" charset="0"/>
                <a:cs typeface="Times New Roman" panose="02020603050405020304" pitchFamily="18" charset="0"/>
              </a:rPr>
              <a:t>The dataset is sourced from the official NYC Airbnb listings, comprising detailed information on property attributes, pricing, location, and reviews. Its relevance lies in understanding the key factors driving the Airbnb market in NYC and guiding strategic decisions.</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7" name="Text Placeholder 3">
            <a:extLst>
              <a:ext uri="{FF2B5EF4-FFF2-40B4-BE49-F238E27FC236}">
                <a16:creationId xmlns:a16="http://schemas.microsoft.com/office/drawing/2014/main" id="{76754D42-224C-EA20-A063-7178066945A8}"/>
              </a:ext>
            </a:extLst>
          </p:cNvPr>
          <p:cNvSpPr txBox="1">
            <a:spLocks/>
          </p:cNvSpPr>
          <p:nvPr/>
        </p:nvSpPr>
        <p:spPr>
          <a:xfrm>
            <a:off x="9936860" y="3211508"/>
            <a:ext cx="4000366" cy="891814"/>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None/>
            </a:pPr>
            <a:r>
              <a:rPr lang="en-IN" sz="3200" dirty="0">
                <a:solidFill>
                  <a:srgbClr val="855EBD"/>
                </a:solidFill>
                <a:latin typeface="Times New Roman" panose="02020603050405020304" pitchFamily="18" charset="0"/>
                <a:cs typeface="Times New Roman" panose="02020603050405020304" pitchFamily="18" charset="0"/>
              </a:rPr>
              <a:t>Purpose of Analysis</a:t>
            </a:r>
          </a:p>
        </p:txBody>
      </p:sp>
      <p:sp>
        <p:nvSpPr>
          <p:cNvPr id="8" name="Text Placeholder 4">
            <a:extLst>
              <a:ext uri="{FF2B5EF4-FFF2-40B4-BE49-F238E27FC236}">
                <a16:creationId xmlns:a16="http://schemas.microsoft.com/office/drawing/2014/main" id="{184B09A7-539B-463B-A0FC-BD4BC7779CE0}"/>
              </a:ext>
            </a:extLst>
          </p:cNvPr>
          <p:cNvSpPr txBox="1">
            <a:spLocks/>
          </p:cNvSpPr>
          <p:nvPr/>
        </p:nvSpPr>
        <p:spPr>
          <a:xfrm>
            <a:off x="9936861" y="4126279"/>
            <a:ext cx="3500845" cy="3011153"/>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gn="just">
              <a:buNone/>
            </a:pPr>
            <a:r>
              <a:rPr lang="en-US" sz="2000" dirty="0">
                <a:solidFill>
                  <a:schemeClr val="bg1"/>
                </a:solidFill>
                <a:latin typeface="Times New Roman" panose="02020603050405020304" pitchFamily="18" charset="0"/>
                <a:cs typeface="Times New Roman" panose="02020603050405020304" pitchFamily="18" charset="0"/>
              </a:rPr>
              <a:t>This analysis aims to uncover insights and trends within the NYC Airbnb market, providing valuable information for hosts, guests, and potential investors. It will delve into pricing dynamics, popular locations, and the impact of various variables on listing popularity.</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2056" name="Picture 8" descr="Big data, global data, query data, search database, seo, serach data icon">
            <a:extLst>
              <a:ext uri="{FF2B5EF4-FFF2-40B4-BE49-F238E27FC236}">
                <a16:creationId xmlns:a16="http://schemas.microsoft.com/office/drawing/2014/main" id="{6F6D2444-1232-AABD-2E9B-CF7F58F8D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1" y="2030361"/>
            <a:ext cx="4876800" cy="4876800"/>
          </a:xfrm>
          <a:prstGeom prst="rect">
            <a:avLst/>
          </a:prstGeom>
          <a:gradFill flip="none" rotWithShape="1">
            <a:gsLst>
              <a:gs pos="0">
                <a:schemeClr val="accent4">
                  <a:alpha val="0"/>
                  <a:lumMod val="18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8100000" scaled="1"/>
            <a:tileRect/>
          </a:gradFill>
        </p:spPr>
      </p:pic>
    </p:spTree>
    <p:extLst>
      <p:ext uri="{BB962C8B-B14F-4D97-AF65-F5344CB8AC3E}">
        <p14:creationId xmlns:p14="http://schemas.microsoft.com/office/powerpoint/2010/main" val="2674922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6B8B78A-E7E3-AAA1-9E90-03CF70768DAA}"/>
              </a:ext>
            </a:extLst>
          </p:cNvPr>
          <p:cNvPicPr>
            <a:picLocks noChangeAspect="1"/>
          </p:cNvPicPr>
          <p:nvPr/>
        </p:nvPicPr>
        <p:blipFill>
          <a:blip r:embed="rId2"/>
          <a:stretch>
            <a:fillRect/>
          </a:stretch>
        </p:blipFill>
        <p:spPr>
          <a:xfrm>
            <a:off x="0" y="0"/>
            <a:ext cx="14630400" cy="8229600"/>
          </a:xfrm>
          <a:prstGeom prst="rect">
            <a:avLst/>
          </a:prstGeom>
        </p:spPr>
      </p:pic>
      <p:sp>
        <p:nvSpPr>
          <p:cNvPr id="3" name="Text 1">
            <a:extLst>
              <a:ext uri="{FF2B5EF4-FFF2-40B4-BE49-F238E27FC236}">
                <a16:creationId xmlns:a16="http://schemas.microsoft.com/office/drawing/2014/main" id="{75359D42-9842-1FDE-267F-B18667D4FA65}"/>
              </a:ext>
            </a:extLst>
          </p:cNvPr>
          <p:cNvSpPr/>
          <p:nvPr/>
        </p:nvSpPr>
        <p:spPr>
          <a:xfrm>
            <a:off x="4490799" y="2226469"/>
            <a:ext cx="8636318"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Data Cleaning and Preparation</a:t>
            </a:r>
            <a:endParaRPr lang="en-US" sz="4374" dirty="0"/>
          </a:p>
        </p:txBody>
      </p:sp>
      <p:sp>
        <p:nvSpPr>
          <p:cNvPr id="4" name="Shape 2">
            <a:extLst>
              <a:ext uri="{FF2B5EF4-FFF2-40B4-BE49-F238E27FC236}">
                <a16:creationId xmlns:a16="http://schemas.microsoft.com/office/drawing/2014/main" id="{80B32F3B-02C1-8BDC-D619-BDFD1A96C029}"/>
              </a:ext>
            </a:extLst>
          </p:cNvPr>
          <p:cNvSpPr/>
          <p:nvPr/>
        </p:nvSpPr>
        <p:spPr>
          <a:xfrm>
            <a:off x="4490799" y="3427690"/>
            <a:ext cx="499943" cy="499943"/>
          </a:xfrm>
          <a:prstGeom prst="roundRect">
            <a:avLst>
              <a:gd name="adj" fmla="val 13333"/>
            </a:avLst>
          </a:prstGeom>
          <a:solidFill>
            <a:srgbClr val="1A1A21"/>
          </a:solidFill>
          <a:ln/>
        </p:spPr>
        <p:txBody>
          <a:bodyPr/>
          <a:lstStyle/>
          <a:p>
            <a:endParaRPr lang="en-IN"/>
          </a:p>
        </p:txBody>
      </p:sp>
      <p:sp>
        <p:nvSpPr>
          <p:cNvPr id="5" name="Text 3">
            <a:extLst>
              <a:ext uri="{FF2B5EF4-FFF2-40B4-BE49-F238E27FC236}">
                <a16:creationId xmlns:a16="http://schemas.microsoft.com/office/drawing/2014/main" id="{4F1FCB27-5664-41C4-2B50-D41179C00E58}"/>
              </a:ext>
            </a:extLst>
          </p:cNvPr>
          <p:cNvSpPr/>
          <p:nvPr/>
        </p:nvSpPr>
        <p:spPr>
          <a:xfrm>
            <a:off x="4670227" y="3469362"/>
            <a:ext cx="140970"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1</a:t>
            </a:r>
            <a:endParaRPr lang="en-US" sz="2624" dirty="0"/>
          </a:p>
        </p:txBody>
      </p:sp>
      <p:sp>
        <p:nvSpPr>
          <p:cNvPr id="6" name="Text 4">
            <a:extLst>
              <a:ext uri="{FF2B5EF4-FFF2-40B4-BE49-F238E27FC236}">
                <a16:creationId xmlns:a16="http://schemas.microsoft.com/office/drawing/2014/main" id="{BEFA4BC5-5C2B-FA0E-F0DA-4706ECF26A4E}"/>
              </a:ext>
            </a:extLst>
          </p:cNvPr>
          <p:cNvSpPr/>
          <p:nvPr/>
        </p:nvSpPr>
        <p:spPr>
          <a:xfrm>
            <a:off x="5212913" y="3504009"/>
            <a:ext cx="3456265"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Handling Missing Values</a:t>
            </a:r>
            <a:endParaRPr lang="en-US" sz="2187" dirty="0"/>
          </a:p>
        </p:txBody>
      </p:sp>
      <p:sp>
        <p:nvSpPr>
          <p:cNvPr id="7" name="Text 5">
            <a:extLst>
              <a:ext uri="{FF2B5EF4-FFF2-40B4-BE49-F238E27FC236}">
                <a16:creationId xmlns:a16="http://schemas.microsoft.com/office/drawing/2014/main" id="{6D9B05D7-4A0D-2BE7-6709-273659BDB388}"/>
              </a:ext>
            </a:extLst>
          </p:cNvPr>
          <p:cNvSpPr/>
          <p:nvPr/>
        </p:nvSpPr>
        <p:spPr>
          <a:xfrm>
            <a:off x="5212913" y="3984427"/>
            <a:ext cx="3820001" cy="710803"/>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Replaced missing names and host names with "Unknown".</a:t>
            </a:r>
            <a:endParaRPr lang="en-US" sz="1750" dirty="0"/>
          </a:p>
        </p:txBody>
      </p:sp>
      <p:sp>
        <p:nvSpPr>
          <p:cNvPr id="8" name="Shape 6">
            <a:extLst>
              <a:ext uri="{FF2B5EF4-FFF2-40B4-BE49-F238E27FC236}">
                <a16:creationId xmlns:a16="http://schemas.microsoft.com/office/drawing/2014/main" id="{AB8076D8-30DA-6DFE-A543-EB010E23E734}"/>
              </a:ext>
            </a:extLst>
          </p:cNvPr>
          <p:cNvSpPr/>
          <p:nvPr/>
        </p:nvSpPr>
        <p:spPr>
          <a:xfrm>
            <a:off x="9255085" y="3427690"/>
            <a:ext cx="499943" cy="499943"/>
          </a:xfrm>
          <a:prstGeom prst="roundRect">
            <a:avLst>
              <a:gd name="adj" fmla="val 13333"/>
            </a:avLst>
          </a:prstGeom>
          <a:solidFill>
            <a:srgbClr val="1A1A21"/>
          </a:solidFill>
          <a:ln/>
        </p:spPr>
        <p:txBody>
          <a:bodyPr/>
          <a:lstStyle/>
          <a:p>
            <a:endParaRPr lang="en-IN"/>
          </a:p>
        </p:txBody>
      </p:sp>
      <p:sp>
        <p:nvSpPr>
          <p:cNvPr id="9" name="Text 7">
            <a:extLst>
              <a:ext uri="{FF2B5EF4-FFF2-40B4-BE49-F238E27FC236}">
                <a16:creationId xmlns:a16="http://schemas.microsoft.com/office/drawing/2014/main" id="{C49E549E-3B7D-C9FC-56CA-61F1E267971D}"/>
              </a:ext>
            </a:extLst>
          </p:cNvPr>
          <p:cNvSpPr/>
          <p:nvPr/>
        </p:nvSpPr>
        <p:spPr>
          <a:xfrm>
            <a:off x="9401175" y="3469362"/>
            <a:ext cx="207645"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2</a:t>
            </a:r>
            <a:endParaRPr lang="en-US" sz="2624" dirty="0"/>
          </a:p>
        </p:txBody>
      </p:sp>
      <p:sp>
        <p:nvSpPr>
          <p:cNvPr id="10" name="Text 8">
            <a:extLst>
              <a:ext uri="{FF2B5EF4-FFF2-40B4-BE49-F238E27FC236}">
                <a16:creationId xmlns:a16="http://schemas.microsoft.com/office/drawing/2014/main" id="{94B9124E-C84D-59B1-A5E2-B413381695D6}"/>
              </a:ext>
            </a:extLst>
          </p:cNvPr>
          <p:cNvSpPr/>
          <p:nvPr/>
        </p:nvSpPr>
        <p:spPr>
          <a:xfrm>
            <a:off x="9977199" y="3504009"/>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Filling in Gaps</a:t>
            </a:r>
            <a:endParaRPr lang="en-US" sz="2187" dirty="0"/>
          </a:p>
        </p:txBody>
      </p:sp>
      <p:sp>
        <p:nvSpPr>
          <p:cNvPr id="11" name="Text 9">
            <a:extLst>
              <a:ext uri="{FF2B5EF4-FFF2-40B4-BE49-F238E27FC236}">
                <a16:creationId xmlns:a16="http://schemas.microsoft.com/office/drawing/2014/main" id="{17DC1F4E-CE63-881F-B3CC-FE6C31C865FE}"/>
              </a:ext>
            </a:extLst>
          </p:cNvPr>
          <p:cNvSpPr/>
          <p:nvPr/>
        </p:nvSpPr>
        <p:spPr>
          <a:xfrm>
            <a:off x="9977199" y="3984427"/>
            <a:ext cx="3820001" cy="710803"/>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Filled in last review dates and reviews per month.</a:t>
            </a:r>
            <a:endParaRPr lang="en-US" sz="1750" dirty="0"/>
          </a:p>
        </p:txBody>
      </p:sp>
      <p:sp>
        <p:nvSpPr>
          <p:cNvPr id="12" name="Shape 10">
            <a:extLst>
              <a:ext uri="{FF2B5EF4-FFF2-40B4-BE49-F238E27FC236}">
                <a16:creationId xmlns:a16="http://schemas.microsoft.com/office/drawing/2014/main" id="{8566CA04-E677-2564-B13A-47983B350F63}"/>
              </a:ext>
            </a:extLst>
          </p:cNvPr>
          <p:cNvSpPr/>
          <p:nvPr/>
        </p:nvSpPr>
        <p:spPr>
          <a:xfrm>
            <a:off x="4490799" y="5090993"/>
            <a:ext cx="499943" cy="499943"/>
          </a:xfrm>
          <a:prstGeom prst="roundRect">
            <a:avLst>
              <a:gd name="adj" fmla="val 13333"/>
            </a:avLst>
          </a:prstGeom>
          <a:solidFill>
            <a:srgbClr val="1A1A21"/>
          </a:solidFill>
          <a:ln/>
        </p:spPr>
        <p:txBody>
          <a:bodyPr/>
          <a:lstStyle/>
          <a:p>
            <a:endParaRPr lang="en-IN"/>
          </a:p>
        </p:txBody>
      </p:sp>
      <p:sp>
        <p:nvSpPr>
          <p:cNvPr id="13" name="Text 11">
            <a:extLst>
              <a:ext uri="{FF2B5EF4-FFF2-40B4-BE49-F238E27FC236}">
                <a16:creationId xmlns:a16="http://schemas.microsoft.com/office/drawing/2014/main" id="{8CB9A9E6-6786-40C9-8382-330DA68A1421}"/>
              </a:ext>
            </a:extLst>
          </p:cNvPr>
          <p:cNvSpPr/>
          <p:nvPr/>
        </p:nvSpPr>
        <p:spPr>
          <a:xfrm>
            <a:off x="4637365" y="5132665"/>
            <a:ext cx="206693"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3</a:t>
            </a:r>
            <a:endParaRPr lang="en-US" sz="2624" dirty="0"/>
          </a:p>
        </p:txBody>
      </p:sp>
      <p:sp>
        <p:nvSpPr>
          <p:cNvPr id="14" name="Text 12">
            <a:extLst>
              <a:ext uri="{FF2B5EF4-FFF2-40B4-BE49-F238E27FC236}">
                <a16:creationId xmlns:a16="http://schemas.microsoft.com/office/drawing/2014/main" id="{46AB1CCC-F948-D10F-3D8B-0962187DF2F8}"/>
              </a:ext>
            </a:extLst>
          </p:cNvPr>
          <p:cNvSpPr/>
          <p:nvPr/>
        </p:nvSpPr>
        <p:spPr>
          <a:xfrm>
            <a:off x="5212913" y="5167313"/>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Ensuring Integrity</a:t>
            </a:r>
            <a:endParaRPr lang="en-US" sz="2187" dirty="0"/>
          </a:p>
        </p:txBody>
      </p:sp>
      <p:sp>
        <p:nvSpPr>
          <p:cNvPr id="15" name="Text 13">
            <a:extLst>
              <a:ext uri="{FF2B5EF4-FFF2-40B4-BE49-F238E27FC236}">
                <a16:creationId xmlns:a16="http://schemas.microsoft.com/office/drawing/2014/main" id="{38DEFAF9-5B05-9995-7482-9C044E132C71}"/>
              </a:ext>
            </a:extLst>
          </p:cNvPr>
          <p:cNvSpPr/>
          <p:nvPr/>
        </p:nvSpPr>
        <p:spPr>
          <a:xfrm>
            <a:off x="5212913" y="5647730"/>
            <a:ext cx="8584287" cy="355402"/>
          </a:xfrm>
          <a:prstGeom prst="rect">
            <a:avLst/>
          </a:prstGeom>
          <a:noFill/>
          <a:ln/>
        </p:spPr>
        <p:txBody>
          <a:bodyPr wrap="non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No duplicates found in the 48,895 listings.</a:t>
            </a:r>
            <a:endParaRPr lang="en-US" sz="1750" dirty="0"/>
          </a:p>
        </p:txBody>
      </p:sp>
      <p:pic>
        <p:nvPicPr>
          <p:cNvPr id="16" name="Picture 6" descr="Data Cleaning In 5 Easy Steps + Examples | Iterators">
            <a:extLst>
              <a:ext uri="{FF2B5EF4-FFF2-40B4-BE49-F238E27FC236}">
                <a16:creationId xmlns:a16="http://schemas.microsoft.com/office/drawing/2014/main" id="{FA52D9CC-4821-0228-C57D-744F453B8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6916"/>
            <a:ext cx="4344115" cy="6651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39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1798796"/>
            <a:ext cx="6110287"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Descriptive Statistics</a:t>
            </a:r>
            <a:endParaRPr lang="en-US" sz="4374" dirty="0"/>
          </a:p>
        </p:txBody>
      </p:sp>
      <p:sp>
        <p:nvSpPr>
          <p:cNvPr id="5" name="Shape 2"/>
          <p:cNvSpPr/>
          <p:nvPr/>
        </p:nvSpPr>
        <p:spPr>
          <a:xfrm>
            <a:off x="2037993" y="2937510"/>
            <a:ext cx="5166122" cy="1635562"/>
          </a:xfrm>
          <a:prstGeom prst="roundRect">
            <a:avLst>
              <a:gd name="adj" fmla="val 4076"/>
            </a:avLst>
          </a:prstGeom>
          <a:solidFill>
            <a:srgbClr val="1A1A21"/>
          </a:solidFill>
          <a:ln/>
        </p:spPr>
        <p:txBody>
          <a:bodyPr/>
          <a:lstStyle/>
          <a:p>
            <a:endParaRPr lang="en-IN"/>
          </a:p>
        </p:txBody>
      </p:sp>
      <p:sp>
        <p:nvSpPr>
          <p:cNvPr id="6" name="Text 3"/>
          <p:cNvSpPr/>
          <p:nvPr/>
        </p:nvSpPr>
        <p:spPr>
          <a:xfrm>
            <a:off x="2260163" y="3159681"/>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Pricing Insights</a:t>
            </a:r>
            <a:endParaRPr lang="en-US" sz="2187" dirty="0"/>
          </a:p>
        </p:txBody>
      </p:sp>
      <p:sp>
        <p:nvSpPr>
          <p:cNvPr id="7" name="Text 4"/>
          <p:cNvSpPr/>
          <p:nvPr/>
        </p:nvSpPr>
        <p:spPr>
          <a:xfrm>
            <a:off x="2260163" y="3640098"/>
            <a:ext cx="4721781" cy="710803"/>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Average price $153, with a wide range from $0 to $10,000.</a:t>
            </a:r>
            <a:endParaRPr lang="en-US" sz="1750" dirty="0"/>
          </a:p>
        </p:txBody>
      </p:sp>
      <p:sp>
        <p:nvSpPr>
          <p:cNvPr id="8" name="Shape 5"/>
          <p:cNvSpPr/>
          <p:nvPr/>
        </p:nvSpPr>
        <p:spPr>
          <a:xfrm>
            <a:off x="7426285" y="2937510"/>
            <a:ext cx="5166122" cy="1635562"/>
          </a:xfrm>
          <a:prstGeom prst="roundRect">
            <a:avLst>
              <a:gd name="adj" fmla="val 4076"/>
            </a:avLst>
          </a:prstGeom>
          <a:solidFill>
            <a:srgbClr val="1A1A21"/>
          </a:solidFill>
          <a:ln/>
        </p:spPr>
        <p:txBody>
          <a:bodyPr/>
          <a:lstStyle/>
          <a:p>
            <a:endParaRPr lang="en-IN"/>
          </a:p>
        </p:txBody>
      </p:sp>
      <p:sp>
        <p:nvSpPr>
          <p:cNvPr id="9" name="Text 6"/>
          <p:cNvSpPr/>
          <p:nvPr/>
        </p:nvSpPr>
        <p:spPr>
          <a:xfrm>
            <a:off x="7648456" y="3159681"/>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Minimum Nights</a:t>
            </a:r>
            <a:endParaRPr lang="en-US" sz="2187" dirty="0"/>
          </a:p>
        </p:txBody>
      </p:sp>
      <p:sp>
        <p:nvSpPr>
          <p:cNvPr id="10" name="Text 7"/>
          <p:cNvSpPr/>
          <p:nvPr/>
        </p:nvSpPr>
        <p:spPr>
          <a:xfrm>
            <a:off x="7648456" y="3640098"/>
            <a:ext cx="4721781" cy="710803"/>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Average 7 nights, but up to 1,250 nights required.</a:t>
            </a:r>
            <a:endParaRPr lang="en-US" sz="1750" dirty="0"/>
          </a:p>
        </p:txBody>
      </p:sp>
      <p:sp>
        <p:nvSpPr>
          <p:cNvPr id="11" name="Shape 8"/>
          <p:cNvSpPr/>
          <p:nvPr/>
        </p:nvSpPr>
        <p:spPr>
          <a:xfrm>
            <a:off x="2037993" y="4795242"/>
            <a:ext cx="5166122" cy="1635562"/>
          </a:xfrm>
          <a:prstGeom prst="roundRect">
            <a:avLst>
              <a:gd name="adj" fmla="val 4076"/>
            </a:avLst>
          </a:prstGeom>
          <a:solidFill>
            <a:srgbClr val="1A1A21"/>
          </a:solidFill>
          <a:ln/>
        </p:spPr>
        <p:txBody>
          <a:bodyPr/>
          <a:lstStyle/>
          <a:p>
            <a:endParaRPr lang="en-IN"/>
          </a:p>
        </p:txBody>
      </p:sp>
      <p:sp>
        <p:nvSpPr>
          <p:cNvPr id="12" name="Text 9"/>
          <p:cNvSpPr/>
          <p:nvPr/>
        </p:nvSpPr>
        <p:spPr>
          <a:xfrm>
            <a:off x="2260163" y="5017413"/>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Review Patterns</a:t>
            </a:r>
            <a:endParaRPr lang="en-US" sz="2187" dirty="0"/>
          </a:p>
        </p:txBody>
      </p:sp>
      <p:sp>
        <p:nvSpPr>
          <p:cNvPr id="13" name="Text 10"/>
          <p:cNvSpPr/>
          <p:nvPr/>
        </p:nvSpPr>
        <p:spPr>
          <a:xfrm>
            <a:off x="2260163" y="5497830"/>
            <a:ext cx="4721781" cy="710803"/>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Average 23 reviews, with a max of 629 reviews.</a:t>
            </a:r>
            <a:endParaRPr lang="en-US" sz="1750" dirty="0"/>
          </a:p>
        </p:txBody>
      </p:sp>
      <p:sp>
        <p:nvSpPr>
          <p:cNvPr id="14" name="Shape 11"/>
          <p:cNvSpPr/>
          <p:nvPr/>
        </p:nvSpPr>
        <p:spPr>
          <a:xfrm>
            <a:off x="7426285" y="4795242"/>
            <a:ext cx="5166122" cy="1635562"/>
          </a:xfrm>
          <a:prstGeom prst="roundRect">
            <a:avLst>
              <a:gd name="adj" fmla="val 4076"/>
            </a:avLst>
          </a:prstGeom>
          <a:solidFill>
            <a:srgbClr val="1A1A21"/>
          </a:solidFill>
          <a:ln/>
        </p:spPr>
        <p:txBody>
          <a:bodyPr/>
          <a:lstStyle/>
          <a:p>
            <a:endParaRPr lang="en-IN"/>
          </a:p>
        </p:txBody>
      </p:sp>
      <p:sp>
        <p:nvSpPr>
          <p:cNvPr id="15" name="Text 12"/>
          <p:cNvSpPr/>
          <p:nvPr/>
        </p:nvSpPr>
        <p:spPr>
          <a:xfrm>
            <a:off x="7648456" y="5017413"/>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Availability</a:t>
            </a:r>
            <a:endParaRPr lang="en-US" sz="2187" dirty="0"/>
          </a:p>
        </p:txBody>
      </p:sp>
      <p:sp>
        <p:nvSpPr>
          <p:cNvPr id="16" name="Text 13"/>
          <p:cNvSpPr/>
          <p:nvPr/>
        </p:nvSpPr>
        <p:spPr>
          <a:xfrm>
            <a:off x="7648456" y="5497830"/>
            <a:ext cx="4721781" cy="710803"/>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Listings available 113 days on average, ranging 0 to 365 days.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875282"/>
            <a:ext cx="5554980"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Univariate Analysis</a:t>
            </a:r>
            <a:endParaRPr lang="en-US" sz="4374" dirty="0"/>
          </a:p>
        </p:txBody>
      </p:sp>
      <p:sp>
        <p:nvSpPr>
          <p:cNvPr id="5" name="Text 2"/>
          <p:cNvSpPr/>
          <p:nvPr/>
        </p:nvSpPr>
        <p:spPr>
          <a:xfrm>
            <a:off x="2037993" y="2097751"/>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Pricing</a:t>
            </a:r>
            <a:endParaRPr lang="en-US" sz="2187" dirty="0"/>
          </a:p>
        </p:txBody>
      </p:sp>
      <p:sp>
        <p:nvSpPr>
          <p:cNvPr id="6" name="Text 3"/>
          <p:cNvSpPr/>
          <p:nvPr/>
        </p:nvSpPr>
        <p:spPr>
          <a:xfrm>
            <a:off x="2037993" y="3003532"/>
            <a:ext cx="3156347" cy="1066205"/>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Majority of listings under $250, with few high-priced outliers.</a:t>
            </a:r>
            <a:endParaRPr lang="en-US" sz="1750" dirty="0"/>
          </a:p>
        </p:txBody>
      </p:sp>
      <p:sp>
        <p:nvSpPr>
          <p:cNvPr id="7" name="Text 4"/>
          <p:cNvSpPr/>
          <p:nvPr/>
        </p:nvSpPr>
        <p:spPr>
          <a:xfrm>
            <a:off x="5743932" y="2271344"/>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Minimum Nights</a:t>
            </a:r>
            <a:endParaRPr lang="en-US" sz="2187" dirty="0"/>
          </a:p>
        </p:txBody>
      </p:sp>
      <p:sp>
        <p:nvSpPr>
          <p:cNvPr id="8" name="Text 5"/>
          <p:cNvSpPr/>
          <p:nvPr/>
        </p:nvSpPr>
        <p:spPr>
          <a:xfrm>
            <a:off x="5737026" y="3003532"/>
            <a:ext cx="3156347" cy="1066205"/>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Most listings require fewer than 5 nights, with some long-term stays.</a:t>
            </a:r>
            <a:endParaRPr lang="en-US" sz="1750" dirty="0"/>
          </a:p>
        </p:txBody>
      </p:sp>
      <p:sp>
        <p:nvSpPr>
          <p:cNvPr id="9" name="Text 6"/>
          <p:cNvSpPr/>
          <p:nvPr/>
        </p:nvSpPr>
        <p:spPr>
          <a:xfrm>
            <a:off x="9449871" y="2273418"/>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Reviews</a:t>
            </a:r>
            <a:endParaRPr lang="en-US" sz="2187" dirty="0"/>
          </a:p>
        </p:txBody>
      </p:sp>
      <p:sp>
        <p:nvSpPr>
          <p:cNvPr id="10" name="Text 7"/>
          <p:cNvSpPr/>
          <p:nvPr/>
        </p:nvSpPr>
        <p:spPr>
          <a:xfrm>
            <a:off x="9436059" y="2998392"/>
            <a:ext cx="3156347" cy="1066205"/>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Many listings have under 20 reviews, indicating varied popularity.</a:t>
            </a:r>
            <a:endParaRPr lang="en-US" sz="1750" dirty="0"/>
          </a:p>
        </p:txBody>
      </p:sp>
      <p:pic>
        <p:nvPicPr>
          <p:cNvPr id="12" name="Picture 11" descr="A graph with a green bar&#10;&#10;Description automatically generated">
            <a:extLst>
              <a:ext uri="{FF2B5EF4-FFF2-40B4-BE49-F238E27FC236}">
                <a16:creationId xmlns:a16="http://schemas.microsoft.com/office/drawing/2014/main" id="{A0CA344C-05A8-C1FB-B2F0-C0742F17659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82761" y="4277033"/>
            <a:ext cx="9733936" cy="351011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230501"/>
            <a:ext cx="5554980"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Bivariate Analysis</a:t>
            </a:r>
            <a:endParaRPr lang="en-US" sz="4374" dirty="0"/>
          </a:p>
        </p:txBody>
      </p:sp>
      <p:sp>
        <p:nvSpPr>
          <p:cNvPr id="5" name="Text 2"/>
          <p:cNvSpPr/>
          <p:nvPr/>
        </p:nvSpPr>
        <p:spPr>
          <a:xfrm>
            <a:off x="2037993" y="1277406"/>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Price by Room Type</a:t>
            </a:r>
            <a:endParaRPr lang="en-US" sz="2187" dirty="0"/>
          </a:p>
        </p:txBody>
      </p:sp>
      <p:sp>
        <p:nvSpPr>
          <p:cNvPr id="6" name="Text 3"/>
          <p:cNvSpPr/>
          <p:nvPr/>
        </p:nvSpPr>
        <p:spPr>
          <a:xfrm>
            <a:off x="2037993" y="2052549"/>
            <a:ext cx="3156347" cy="1066205"/>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Entire homes most expensive, followed by private and shared rooms.</a:t>
            </a:r>
            <a:endParaRPr lang="en-US" sz="1750" dirty="0"/>
          </a:p>
        </p:txBody>
      </p:sp>
      <p:sp>
        <p:nvSpPr>
          <p:cNvPr id="7" name="Text 4"/>
          <p:cNvSpPr/>
          <p:nvPr/>
        </p:nvSpPr>
        <p:spPr>
          <a:xfrm>
            <a:off x="5743932" y="1271945"/>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Price by Location</a:t>
            </a:r>
            <a:endParaRPr lang="en-US" sz="2187" dirty="0"/>
          </a:p>
        </p:txBody>
      </p:sp>
      <p:sp>
        <p:nvSpPr>
          <p:cNvPr id="8" name="Text 5"/>
          <p:cNvSpPr/>
          <p:nvPr/>
        </p:nvSpPr>
        <p:spPr>
          <a:xfrm>
            <a:off x="5743932" y="2052548"/>
            <a:ext cx="3156347" cy="1066205"/>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Manhattan most expensive, Staten Island and Bronx most affordable.</a:t>
            </a:r>
            <a:endParaRPr lang="en-US" sz="1750" dirty="0"/>
          </a:p>
        </p:txBody>
      </p:sp>
      <p:sp>
        <p:nvSpPr>
          <p:cNvPr id="9" name="Text 6"/>
          <p:cNvSpPr/>
          <p:nvPr/>
        </p:nvSpPr>
        <p:spPr>
          <a:xfrm>
            <a:off x="9449872" y="1284550"/>
            <a:ext cx="3156347" cy="694373"/>
          </a:xfrm>
          <a:prstGeom prst="rect">
            <a:avLst/>
          </a:prstGeom>
          <a:noFill/>
          <a:ln/>
        </p:spPr>
        <p:txBody>
          <a:bodyPr wrap="squar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Reviews by Room Type</a:t>
            </a:r>
            <a:endParaRPr lang="en-US" sz="2187" dirty="0"/>
          </a:p>
        </p:txBody>
      </p:sp>
      <p:sp>
        <p:nvSpPr>
          <p:cNvPr id="10" name="Text 7"/>
          <p:cNvSpPr/>
          <p:nvPr/>
        </p:nvSpPr>
        <p:spPr>
          <a:xfrm>
            <a:off x="9449872" y="1978923"/>
            <a:ext cx="3156347" cy="1066205"/>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Private rooms and entire homes have more reviews than shared rooms.</a:t>
            </a:r>
            <a:endParaRPr lang="en-US" sz="1750" dirty="0"/>
          </a:p>
        </p:txBody>
      </p:sp>
      <p:pic>
        <p:nvPicPr>
          <p:cNvPr id="12" name="Picture 11" descr="A group of graphs with different sizes and shapes&#10;&#10;Description automatically generated with medium confidence">
            <a:extLst>
              <a:ext uri="{FF2B5EF4-FFF2-40B4-BE49-F238E27FC236}">
                <a16:creationId xmlns:a16="http://schemas.microsoft.com/office/drawing/2014/main" id="{E2233A2A-DA90-3730-6A19-D7C7C0CC92A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935" y="3380988"/>
            <a:ext cx="8200104" cy="46181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5240" y="0"/>
            <a:ext cx="14630400" cy="8229600"/>
          </a:xfrm>
          <a:prstGeom prst="rect">
            <a:avLst/>
          </a:prstGeom>
        </p:spPr>
      </p:pic>
      <p:sp>
        <p:nvSpPr>
          <p:cNvPr id="5" name="Text 1"/>
          <p:cNvSpPr/>
          <p:nvPr/>
        </p:nvSpPr>
        <p:spPr>
          <a:xfrm>
            <a:off x="7432119" y="1458516"/>
            <a:ext cx="5554980"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Temporal Analysis</a:t>
            </a:r>
            <a:endParaRPr lang="en-US" sz="4374" dirty="0"/>
          </a:p>
        </p:txBody>
      </p:sp>
      <p:sp>
        <p:nvSpPr>
          <p:cNvPr id="6" name="Shape 2"/>
          <p:cNvSpPr/>
          <p:nvPr/>
        </p:nvSpPr>
        <p:spPr>
          <a:xfrm>
            <a:off x="7705844" y="2486144"/>
            <a:ext cx="27742" cy="4284821"/>
          </a:xfrm>
          <a:prstGeom prst="rect">
            <a:avLst/>
          </a:prstGeom>
          <a:solidFill>
            <a:srgbClr val="B380FF"/>
          </a:solidFill>
          <a:ln/>
        </p:spPr>
        <p:txBody>
          <a:bodyPr/>
          <a:lstStyle/>
          <a:p>
            <a:endParaRPr lang="en-IN"/>
          </a:p>
        </p:txBody>
      </p:sp>
      <p:sp>
        <p:nvSpPr>
          <p:cNvPr id="7" name="Shape 3"/>
          <p:cNvSpPr/>
          <p:nvPr/>
        </p:nvSpPr>
        <p:spPr>
          <a:xfrm>
            <a:off x="7771507" y="2895779"/>
            <a:ext cx="777597" cy="27742"/>
          </a:xfrm>
          <a:prstGeom prst="rect">
            <a:avLst/>
          </a:prstGeom>
          <a:solidFill>
            <a:srgbClr val="B380FF"/>
          </a:solidFill>
          <a:ln/>
        </p:spPr>
        <p:txBody>
          <a:bodyPr/>
          <a:lstStyle/>
          <a:p>
            <a:endParaRPr lang="en-IN"/>
          </a:p>
        </p:txBody>
      </p:sp>
      <p:sp>
        <p:nvSpPr>
          <p:cNvPr id="8" name="Shape 4"/>
          <p:cNvSpPr/>
          <p:nvPr/>
        </p:nvSpPr>
        <p:spPr>
          <a:xfrm>
            <a:off x="7454444" y="2659737"/>
            <a:ext cx="499943" cy="499943"/>
          </a:xfrm>
          <a:prstGeom prst="roundRect">
            <a:avLst>
              <a:gd name="adj" fmla="val 13333"/>
            </a:avLst>
          </a:prstGeom>
          <a:solidFill>
            <a:srgbClr val="1A1A21"/>
          </a:solidFill>
          <a:ln/>
        </p:spPr>
        <p:txBody>
          <a:bodyPr/>
          <a:lstStyle/>
          <a:p>
            <a:endParaRPr lang="en-IN"/>
          </a:p>
        </p:txBody>
      </p:sp>
      <p:sp>
        <p:nvSpPr>
          <p:cNvPr id="9" name="Text 5"/>
          <p:cNvSpPr/>
          <p:nvPr/>
        </p:nvSpPr>
        <p:spPr>
          <a:xfrm>
            <a:off x="7649111" y="2701409"/>
            <a:ext cx="140970"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1</a:t>
            </a:r>
            <a:endParaRPr lang="en-US" sz="2624" dirty="0"/>
          </a:p>
        </p:txBody>
      </p:sp>
      <p:sp>
        <p:nvSpPr>
          <p:cNvPr id="10" name="Text 6"/>
          <p:cNvSpPr/>
          <p:nvPr/>
        </p:nvSpPr>
        <p:spPr>
          <a:xfrm>
            <a:off x="8621673" y="2708315"/>
            <a:ext cx="2777490"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Review Trends</a:t>
            </a:r>
            <a:endParaRPr lang="en-US" sz="2187" dirty="0"/>
          </a:p>
        </p:txBody>
      </p:sp>
      <p:sp>
        <p:nvSpPr>
          <p:cNvPr id="11" name="Text 7"/>
          <p:cNvSpPr/>
          <p:nvPr/>
        </p:nvSpPr>
        <p:spPr>
          <a:xfrm>
            <a:off x="8621673" y="3188732"/>
            <a:ext cx="7751088" cy="355402"/>
          </a:xfrm>
          <a:prstGeom prst="rect">
            <a:avLst/>
          </a:prstGeom>
          <a:noFill/>
          <a:ln/>
        </p:spPr>
        <p:txBody>
          <a:bodyPr wrap="non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Fluctuations in reviews indicate seasonal booking patterns.</a:t>
            </a:r>
            <a:endParaRPr lang="en-US" sz="1750" dirty="0"/>
          </a:p>
        </p:txBody>
      </p:sp>
      <p:sp>
        <p:nvSpPr>
          <p:cNvPr id="12" name="Shape 8"/>
          <p:cNvSpPr/>
          <p:nvPr/>
        </p:nvSpPr>
        <p:spPr>
          <a:xfrm>
            <a:off x="7725787" y="4398109"/>
            <a:ext cx="777597" cy="27742"/>
          </a:xfrm>
          <a:prstGeom prst="rect">
            <a:avLst/>
          </a:prstGeom>
          <a:solidFill>
            <a:srgbClr val="B380FF"/>
          </a:solidFill>
          <a:ln/>
        </p:spPr>
        <p:txBody>
          <a:bodyPr/>
          <a:lstStyle/>
          <a:p>
            <a:endParaRPr lang="en-IN"/>
          </a:p>
        </p:txBody>
      </p:sp>
      <p:sp>
        <p:nvSpPr>
          <p:cNvPr id="13" name="Shape 9"/>
          <p:cNvSpPr/>
          <p:nvPr/>
        </p:nvSpPr>
        <p:spPr>
          <a:xfrm>
            <a:off x="7454444" y="4162068"/>
            <a:ext cx="499943" cy="499943"/>
          </a:xfrm>
          <a:prstGeom prst="roundRect">
            <a:avLst>
              <a:gd name="adj" fmla="val 13333"/>
            </a:avLst>
          </a:prstGeom>
          <a:solidFill>
            <a:srgbClr val="1A1A21"/>
          </a:solidFill>
          <a:ln/>
        </p:spPr>
        <p:txBody>
          <a:bodyPr/>
          <a:lstStyle/>
          <a:p>
            <a:endParaRPr lang="en-IN"/>
          </a:p>
        </p:txBody>
      </p:sp>
      <p:sp>
        <p:nvSpPr>
          <p:cNvPr id="14" name="Text 10"/>
          <p:cNvSpPr/>
          <p:nvPr/>
        </p:nvSpPr>
        <p:spPr>
          <a:xfrm>
            <a:off x="7600533" y="4203740"/>
            <a:ext cx="207645"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2</a:t>
            </a:r>
            <a:endParaRPr lang="en-US" sz="2624" dirty="0"/>
          </a:p>
        </p:txBody>
      </p:sp>
      <p:sp>
        <p:nvSpPr>
          <p:cNvPr id="15" name="Text 11"/>
          <p:cNvSpPr/>
          <p:nvPr/>
        </p:nvSpPr>
        <p:spPr>
          <a:xfrm>
            <a:off x="8591193" y="4210645"/>
            <a:ext cx="2777490"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Peaks and Valleys</a:t>
            </a:r>
            <a:endParaRPr lang="en-US" sz="2187" dirty="0"/>
          </a:p>
        </p:txBody>
      </p:sp>
      <p:sp>
        <p:nvSpPr>
          <p:cNvPr id="16" name="Text 12"/>
          <p:cNvSpPr/>
          <p:nvPr/>
        </p:nvSpPr>
        <p:spPr>
          <a:xfrm>
            <a:off x="8606433" y="4691063"/>
            <a:ext cx="7751088" cy="355402"/>
          </a:xfrm>
          <a:prstGeom prst="rect">
            <a:avLst/>
          </a:prstGeom>
          <a:noFill/>
          <a:ln/>
        </p:spPr>
        <p:txBody>
          <a:bodyPr wrap="non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Spikes in reviews may correlate with popular travel seasons.</a:t>
            </a:r>
            <a:endParaRPr lang="en-US" sz="1750" dirty="0"/>
          </a:p>
        </p:txBody>
      </p:sp>
      <p:sp>
        <p:nvSpPr>
          <p:cNvPr id="17" name="Shape 13"/>
          <p:cNvSpPr/>
          <p:nvPr/>
        </p:nvSpPr>
        <p:spPr>
          <a:xfrm>
            <a:off x="7725787" y="5900440"/>
            <a:ext cx="777597" cy="27742"/>
          </a:xfrm>
          <a:prstGeom prst="rect">
            <a:avLst/>
          </a:prstGeom>
          <a:solidFill>
            <a:srgbClr val="B380FF"/>
          </a:solidFill>
          <a:ln/>
        </p:spPr>
        <p:txBody>
          <a:bodyPr/>
          <a:lstStyle/>
          <a:p>
            <a:endParaRPr lang="en-IN"/>
          </a:p>
        </p:txBody>
      </p:sp>
      <p:sp>
        <p:nvSpPr>
          <p:cNvPr id="18" name="Shape 14"/>
          <p:cNvSpPr/>
          <p:nvPr/>
        </p:nvSpPr>
        <p:spPr>
          <a:xfrm>
            <a:off x="7469684" y="5664398"/>
            <a:ext cx="499943" cy="499943"/>
          </a:xfrm>
          <a:prstGeom prst="roundRect">
            <a:avLst>
              <a:gd name="adj" fmla="val 13333"/>
            </a:avLst>
          </a:prstGeom>
          <a:solidFill>
            <a:srgbClr val="1A1A21"/>
          </a:solidFill>
          <a:ln/>
        </p:spPr>
        <p:txBody>
          <a:bodyPr/>
          <a:lstStyle/>
          <a:p>
            <a:endParaRPr lang="en-IN"/>
          </a:p>
        </p:txBody>
      </p:sp>
      <p:sp>
        <p:nvSpPr>
          <p:cNvPr id="19" name="Text 15"/>
          <p:cNvSpPr/>
          <p:nvPr/>
        </p:nvSpPr>
        <p:spPr>
          <a:xfrm>
            <a:off x="7616250" y="5706070"/>
            <a:ext cx="206693"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3</a:t>
            </a:r>
            <a:endParaRPr lang="en-US" sz="2624" dirty="0"/>
          </a:p>
        </p:txBody>
      </p:sp>
      <p:sp>
        <p:nvSpPr>
          <p:cNvPr id="20" name="Text 16"/>
          <p:cNvSpPr/>
          <p:nvPr/>
        </p:nvSpPr>
        <p:spPr>
          <a:xfrm>
            <a:off x="8575953" y="5712976"/>
            <a:ext cx="2777490"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Overall Increase</a:t>
            </a:r>
            <a:endParaRPr lang="en-US" sz="2187" dirty="0"/>
          </a:p>
        </p:txBody>
      </p:sp>
      <p:sp>
        <p:nvSpPr>
          <p:cNvPr id="21" name="Text 17"/>
          <p:cNvSpPr/>
          <p:nvPr/>
        </p:nvSpPr>
        <p:spPr>
          <a:xfrm>
            <a:off x="8407004" y="6244233"/>
            <a:ext cx="6086237" cy="526732"/>
          </a:xfrm>
          <a:prstGeom prst="rect">
            <a:avLst/>
          </a:prstGeom>
          <a:noFill/>
          <a:ln/>
        </p:spPr>
        <p:txBody>
          <a:bodyPr wrap="non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General upward trend in reviews suggests growing Airbnb activity.</a:t>
            </a:r>
            <a:endParaRPr lang="en-US" sz="1750" dirty="0"/>
          </a:p>
        </p:txBody>
      </p:sp>
      <p:pic>
        <p:nvPicPr>
          <p:cNvPr id="24" name="Picture 23" descr="A graph with numbers and a line&#10;&#10;Description automatically generated">
            <a:extLst>
              <a:ext uri="{FF2B5EF4-FFF2-40B4-BE49-F238E27FC236}">
                <a16:creationId xmlns:a16="http://schemas.microsoft.com/office/drawing/2014/main" id="{342ABDB0-815E-4DED-1BE6-9F2B6D7252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 y="1866693"/>
            <a:ext cx="7290138" cy="511831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1614845"/>
            <a:ext cx="5554980"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Spatial Analysis</a:t>
            </a:r>
            <a:endParaRPr lang="en-US" sz="4374" dirty="0"/>
          </a:p>
        </p:txBody>
      </p:sp>
      <p:pic>
        <p:nvPicPr>
          <p:cNvPr id="5" name="Image 1" descr="preencoded.png"/>
          <p:cNvPicPr>
            <a:picLocks noChangeAspect="1"/>
          </p:cNvPicPr>
          <p:nvPr/>
        </p:nvPicPr>
        <p:blipFill>
          <a:blip r:embed="rId4"/>
          <a:stretch>
            <a:fillRect/>
          </a:stretch>
        </p:blipFill>
        <p:spPr>
          <a:xfrm>
            <a:off x="2037993" y="2753558"/>
            <a:ext cx="3295888" cy="2036921"/>
          </a:xfrm>
          <a:prstGeom prst="rect">
            <a:avLst/>
          </a:prstGeom>
        </p:spPr>
      </p:pic>
      <p:sp>
        <p:nvSpPr>
          <p:cNvPr id="6" name="Text 2"/>
          <p:cNvSpPr/>
          <p:nvPr/>
        </p:nvSpPr>
        <p:spPr>
          <a:xfrm>
            <a:off x="2037993" y="5068133"/>
            <a:ext cx="2777490"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Listing Density</a:t>
            </a:r>
            <a:endParaRPr lang="en-US" sz="2187" dirty="0"/>
          </a:p>
        </p:txBody>
      </p:sp>
      <p:sp>
        <p:nvSpPr>
          <p:cNvPr id="7" name="Text 3"/>
          <p:cNvSpPr/>
          <p:nvPr/>
        </p:nvSpPr>
        <p:spPr>
          <a:xfrm>
            <a:off x="2037993" y="5548551"/>
            <a:ext cx="3295888" cy="1066205"/>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Hotspots indicate popular neighborhoods for Airbnb rentals.</a:t>
            </a:r>
            <a:endParaRPr lang="en-US" sz="1750" dirty="0"/>
          </a:p>
        </p:txBody>
      </p:sp>
      <p:pic>
        <p:nvPicPr>
          <p:cNvPr id="8" name="Image 2" descr="preencoded.png"/>
          <p:cNvPicPr>
            <a:picLocks noChangeAspect="1"/>
          </p:cNvPicPr>
          <p:nvPr/>
        </p:nvPicPr>
        <p:blipFill>
          <a:blip r:embed="rId5"/>
          <a:stretch>
            <a:fillRect/>
          </a:stretch>
        </p:blipFill>
        <p:spPr>
          <a:xfrm>
            <a:off x="5667137" y="2753558"/>
            <a:ext cx="3296007" cy="2037040"/>
          </a:xfrm>
          <a:prstGeom prst="rect">
            <a:avLst/>
          </a:prstGeom>
        </p:spPr>
      </p:pic>
      <p:sp>
        <p:nvSpPr>
          <p:cNvPr id="9" name="Text 4"/>
          <p:cNvSpPr/>
          <p:nvPr/>
        </p:nvSpPr>
        <p:spPr>
          <a:xfrm>
            <a:off x="5667137" y="5068252"/>
            <a:ext cx="2777490"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Price Variations</a:t>
            </a:r>
            <a:endParaRPr lang="en-US" sz="2187" dirty="0"/>
          </a:p>
        </p:txBody>
      </p:sp>
      <p:sp>
        <p:nvSpPr>
          <p:cNvPr id="10" name="Text 5"/>
          <p:cNvSpPr/>
          <p:nvPr/>
        </p:nvSpPr>
        <p:spPr>
          <a:xfrm>
            <a:off x="5667137" y="5548670"/>
            <a:ext cx="3296007" cy="710803"/>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Pricing likely influenced by location and demand factors.</a:t>
            </a:r>
            <a:endParaRPr lang="en-US" sz="1750" dirty="0"/>
          </a:p>
        </p:txBody>
      </p:sp>
      <p:pic>
        <p:nvPicPr>
          <p:cNvPr id="11" name="Image 3" descr="preencoded.png"/>
          <p:cNvPicPr>
            <a:picLocks noChangeAspect="1"/>
          </p:cNvPicPr>
          <p:nvPr/>
        </p:nvPicPr>
        <p:blipFill>
          <a:blip r:embed="rId6"/>
          <a:stretch>
            <a:fillRect/>
          </a:stretch>
        </p:blipFill>
        <p:spPr>
          <a:xfrm>
            <a:off x="9296400" y="2753558"/>
            <a:ext cx="3296007" cy="2037040"/>
          </a:xfrm>
          <a:prstGeom prst="rect">
            <a:avLst/>
          </a:prstGeom>
        </p:spPr>
      </p:pic>
      <p:sp>
        <p:nvSpPr>
          <p:cNvPr id="12" name="Text 6"/>
          <p:cNvSpPr/>
          <p:nvPr/>
        </p:nvSpPr>
        <p:spPr>
          <a:xfrm>
            <a:off x="9296400" y="5068252"/>
            <a:ext cx="2777490"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Review Patterns</a:t>
            </a:r>
            <a:endParaRPr lang="en-US" sz="2187" dirty="0"/>
          </a:p>
        </p:txBody>
      </p:sp>
      <p:sp>
        <p:nvSpPr>
          <p:cNvPr id="13" name="Text 7"/>
          <p:cNvSpPr/>
          <p:nvPr/>
        </p:nvSpPr>
        <p:spPr>
          <a:xfrm>
            <a:off x="9296400" y="5548670"/>
            <a:ext cx="3296007" cy="710803"/>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Review scores may reflect guest experiences across the city.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256250" y="203847"/>
            <a:ext cx="5732621"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Correlation Analysis</a:t>
            </a:r>
            <a:endParaRPr lang="en-US" sz="4374" dirty="0"/>
          </a:p>
        </p:txBody>
      </p:sp>
      <p:sp>
        <p:nvSpPr>
          <p:cNvPr id="6" name="Shape 2"/>
          <p:cNvSpPr/>
          <p:nvPr/>
        </p:nvSpPr>
        <p:spPr>
          <a:xfrm>
            <a:off x="575012" y="957156"/>
            <a:ext cx="3370064" cy="2346365"/>
          </a:xfrm>
          <a:prstGeom prst="roundRect">
            <a:avLst>
              <a:gd name="adj" fmla="val 2841"/>
            </a:avLst>
          </a:prstGeom>
          <a:solidFill>
            <a:srgbClr val="1A1A21"/>
          </a:solidFill>
          <a:ln/>
        </p:spPr>
        <p:txBody>
          <a:bodyPr/>
          <a:lstStyle/>
          <a:p>
            <a:endParaRPr lang="en-IN" dirty="0"/>
          </a:p>
        </p:txBody>
      </p:sp>
      <p:sp>
        <p:nvSpPr>
          <p:cNvPr id="7" name="Text 3"/>
          <p:cNvSpPr/>
          <p:nvPr/>
        </p:nvSpPr>
        <p:spPr>
          <a:xfrm>
            <a:off x="741080" y="1280160"/>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Price Factors</a:t>
            </a:r>
            <a:endParaRPr lang="en-US" sz="2187" dirty="0"/>
          </a:p>
        </p:txBody>
      </p:sp>
      <p:sp>
        <p:nvSpPr>
          <p:cNvPr id="8" name="Text 4"/>
          <p:cNvSpPr/>
          <p:nvPr/>
        </p:nvSpPr>
        <p:spPr>
          <a:xfrm>
            <a:off x="734997" y="1724988"/>
            <a:ext cx="2925723" cy="1421606"/>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Price has low correlation with other variables, suggesting complex pricing drivers.</a:t>
            </a:r>
            <a:endParaRPr lang="en-US" sz="1750" dirty="0"/>
          </a:p>
        </p:txBody>
      </p:sp>
      <p:sp>
        <p:nvSpPr>
          <p:cNvPr id="9" name="Shape 5"/>
          <p:cNvSpPr/>
          <p:nvPr/>
        </p:nvSpPr>
        <p:spPr>
          <a:xfrm>
            <a:off x="575012" y="3394115"/>
            <a:ext cx="3370064" cy="2346365"/>
          </a:xfrm>
          <a:prstGeom prst="roundRect">
            <a:avLst>
              <a:gd name="adj" fmla="val 2841"/>
            </a:avLst>
          </a:prstGeom>
          <a:solidFill>
            <a:srgbClr val="1A1A21"/>
          </a:solidFill>
          <a:ln/>
        </p:spPr>
        <p:txBody>
          <a:bodyPr/>
          <a:lstStyle/>
          <a:p>
            <a:endParaRPr lang="en-IN"/>
          </a:p>
        </p:txBody>
      </p:sp>
      <p:sp>
        <p:nvSpPr>
          <p:cNvPr id="10" name="Text 6"/>
          <p:cNvSpPr/>
          <p:nvPr/>
        </p:nvSpPr>
        <p:spPr>
          <a:xfrm>
            <a:off x="734997" y="3600416"/>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Review Metrics</a:t>
            </a:r>
            <a:endParaRPr lang="en-US" sz="2187" dirty="0"/>
          </a:p>
        </p:txBody>
      </p:sp>
      <p:sp>
        <p:nvSpPr>
          <p:cNvPr id="11" name="Text 7"/>
          <p:cNvSpPr/>
          <p:nvPr/>
        </p:nvSpPr>
        <p:spPr>
          <a:xfrm>
            <a:off x="741080" y="4038196"/>
            <a:ext cx="2925723" cy="1066205"/>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Number of reviews and reviews per month are moderately correlated.</a:t>
            </a:r>
            <a:endParaRPr lang="en-US" sz="1750" dirty="0"/>
          </a:p>
        </p:txBody>
      </p:sp>
      <p:sp>
        <p:nvSpPr>
          <p:cNvPr id="12" name="Shape 8"/>
          <p:cNvSpPr/>
          <p:nvPr/>
        </p:nvSpPr>
        <p:spPr>
          <a:xfrm>
            <a:off x="575012" y="5787402"/>
            <a:ext cx="3370064" cy="2346365"/>
          </a:xfrm>
          <a:prstGeom prst="roundRect">
            <a:avLst>
              <a:gd name="adj" fmla="val 2841"/>
            </a:avLst>
          </a:prstGeom>
          <a:solidFill>
            <a:srgbClr val="1A1A21"/>
          </a:solidFill>
          <a:ln/>
        </p:spPr>
        <p:txBody>
          <a:bodyPr/>
          <a:lstStyle/>
          <a:p>
            <a:endParaRPr lang="en-IN"/>
          </a:p>
        </p:txBody>
      </p:sp>
      <p:sp>
        <p:nvSpPr>
          <p:cNvPr id="13" name="Text 9"/>
          <p:cNvSpPr/>
          <p:nvPr/>
        </p:nvSpPr>
        <p:spPr>
          <a:xfrm>
            <a:off x="734997" y="6037375"/>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Host Strategies</a:t>
            </a:r>
            <a:endParaRPr lang="en-US" sz="2187" dirty="0"/>
          </a:p>
        </p:txBody>
      </p:sp>
      <p:sp>
        <p:nvSpPr>
          <p:cNvPr id="14" name="Text 10"/>
          <p:cNvSpPr/>
          <p:nvPr/>
        </p:nvSpPr>
        <p:spPr>
          <a:xfrm>
            <a:off x="741080" y="6520732"/>
            <a:ext cx="2925723" cy="1066205"/>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Hosts with more listings tend to have slightly higher availability.</a:t>
            </a:r>
            <a:endParaRPr lang="en-US" sz="1750" dirty="0"/>
          </a:p>
        </p:txBody>
      </p:sp>
      <p:pic>
        <p:nvPicPr>
          <p:cNvPr id="16" name="Picture 15" descr="A screenshot of a computer screen&#10;&#10;Description automatically generated">
            <a:extLst>
              <a:ext uri="{FF2B5EF4-FFF2-40B4-BE49-F238E27FC236}">
                <a16:creationId xmlns:a16="http://schemas.microsoft.com/office/drawing/2014/main" id="{88B28AD7-D384-85CB-E019-98A8FFDD191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92985" y="957156"/>
            <a:ext cx="8996335" cy="6918483"/>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86692DD-D65F-4644-A56F-1E6AF7A4813A}">
  <we:reference id="wa200005566" version="3.0.0.2" store="en-US" storeType="OMEX"/>
  <we:alternateReferences>
    <we:reference id="wa200005566" version="3.0.0.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4614</TotalTime>
  <Words>824</Words>
  <Application>Microsoft Office PowerPoint</Application>
  <PresentationFormat>Custom</PresentationFormat>
  <Paragraphs>120</Paragraphs>
  <Slides>13</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Aptos</vt:lpstr>
      <vt:lpstr>Aptos Display</vt:lpstr>
      <vt:lpstr>Arial</vt:lpstr>
      <vt:lpstr>Calibri</vt:lpstr>
      <vt:lpstr>Noto Sans TC</vt:lpstr>
      <vt:lpstr>Sora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Boddireddy Yashwanth Reddy</cp:lastModifiedBy>
  <cp:revision>10</cp:revision>
  <dcterms:created xsi:type="dcterms:W3CDTF">2024-03-26T18:58:14Z</dcterms:created>
  <dcterms:modified xsi:type="dcterms:W3CDTF">2024-03-30T03:05:38Z</dcterms:modified>
</cp:coreProperties>
</file>